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
  </p:notesMasterIdLst>
  <p:sldIdLst>
    <p:sldId id="256" r:id="rId4"/>
    <p:sldId id="257" r:id="rId5"/>
    <p:sldId id="539" r:id="rId7"/>
    <p:sldId id="422" r:id="rId8"/>
    <p:sldId id="270" r:id="rId9"/>
    <p:sldId id="549" r:id="rId10"/>
    <p:sldId id="550" r:id="rId11"/>
    <p:sldId id="258" r:id="rId12"/>
    <p:sldId id="274" r:id="rId13"/>
    <p:sldId id="275" r:id="rId14"/>
    <p:sldId id="276" r:id="rId15"/>
    <p:sldId id="277" r:id="rId16"/>
    <p:sldId id="278" r:id="rId17"/>
    <p:sldId id="282" r:id="rId18"/>
    <p:sldId id="273" r:id="rId19"/>
    <p:sldId id="363" r:id="rId20"/>
    <p:sldId id="579" r:id="rId21"/>
    <p:sldId id="581" r:id="rId22"/>
    <p:sldId id="346" r:id="rId23"/>
    <p:sldId id="595" r:id="rId24"/>
    <p:sldId id="545" r:id="rId25"/>
    <p:sldId id="546" r:id="rId26"/>
    <p:sldId id="547" r:id="rId27"/>
    <p:sldId id="551" r:id="rId28"/>
    <p:sldId id="552" r:id="rId29"/>
    <p:sldId id="553" r:id="rId30"/>
    <p:sldId id="554" r:id="rId31"/>
    <p:sldId id="347" r:id="rId32"/>
    <p:sldId id="559" r:id="rId33"/>
    <p:sldId id="560" r:id="rId34"/>
    <p:sldId id="353" r:id="rId35"/>
    <p:sldId id="285" r:id="rId36"/>
    <p:sldId id="596" r:id="rId37"/>
    <p:sldId id="597" r:id="rId38"/>
    <p:sldId id="598" r:id="rId39"/>
    <p:sldId id="600" r:id="rId40"/>
    <p:sldId id="599" r:id="rId41"/>
    <p:sldId id="580" r:id="rId42"/>
  </p:sldIdLst>
  <p:sldSz cx="9144000" cy="6858000" type="screen4x3"/>
  <p:notesSz cx="6858000" cy="9144000"/>
  <p:custDataLst>
    <p:tags r:id="rId46"/>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3"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64369" autoAdjust="0"/>
  </p:normalViewPr>
  <p:slideViewPr>
    <p:cSldViewPr showGuides="1">
      <p:cViewPr varScale="1">
        <p:scale>
          <a:sx n="70" d="100"/>
          <a:sy n="70" d="100"/>
        </p:scale>
        <p:origin x="1464" y="66"/>
      </p:cViewPr>
      <p:guideLst>
        <p:guide orient="horz" pos="2133"/>
        <p:guide pos="2856"/>
      </p:guideLst>
    </p:cSldViewPr>
  </p:slideViewPr>
  <p:outlineViewPr>
    <p:cViewPr>
      <p:scale>
        <a:sx n="33" d="100"/>
        <a:sy n="33" d="100"/>
      </p:scale>
      <p:origin x="0" y="5568"/>
    </p:cViewPr>
  </p:outlineViewPr>
  <p:notesTextViewPr>
    <p:cViewPr>
      <p:scale>
        <a:sx n="100" d="100"/>
        <a:sy n="100" d="100"/>
      </p:scale>
      <p:origin x="0" y="0"/>
    </p:cViewPr>
  </p:notesTextViewPr>
  <p:sorterViewPr>
    <p:cViewPr>
      <p:scale>
        <a:sx n="100" d="100"/>
        <a:sy n="100" d="100"/>
      </p:scale>
      <p:origin x="0" y="0"/>
    </p:cViewPr>
  </p:sorter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6" Type="http://schemas.openxmlformats.org/officeDocument/2006/relationships/tags" Target="tags/tag25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200"/>
            </a:lvl1pPr>
          </a:lstStyle>
          <a:p>
            <a:pPr>
              <a:defRPr/>
            </a:pPr>
            <a:endParaRPr lang="en-US" altLang="zh-CN"/>
          </a:p>
        </p:txBody>
      </p:sp>
      <p:sp>
        <p:nvSpPr>
          <p:cNvPr id="4096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a:lvl1pPr>
          </a:lstStyle>
          <a:p>
            <a:pPr>
              <a:defRPr/>
            </a:pPr>
            <a:endParaRPr lang="en-US" altLang="zh-CN"/>
          </a:p>
        </p:txBody>
      </p:sp>
      <p:sp>
        <p:nvSpPr>
          <p:cNvPr id="122884" name="Rectangle 4"/>
          <p:cNvSpPr>
            <a:spLocks noGrp="1" noRot="1" noChangeAspect="1" noTextEdit="1"/>
          </p:cNvSpPr>
          <p:nvPr>
            <p:ph type="sldImg"/>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4096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200"/>
            </a:lvl1pPr>
          </a:lstStyle>
          <a:p>
            <a:pPr>
              <a:defRPr/>
            </a:pPr>
            <a:endParaRPr lang="en-US" altLang="zh-CN"/>
          </a:p>
        </p:txBody>
      </p:sp>
      <p:sp>
        <p:nvSpPr>
          <p:cNvPr id="40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buFont typeface="Arial" panose="020B0604020202020204" pitchFamily="34" charset="0"/>
              <a:buNone/>
              <a:defRPr sz="1200"/>
            </a:lvl1pPr>
          </a:lstStyle>
          <a:p>
            <a:fld id="{A46A392A-F4CA-4499-AB4C-DBE0BAC2185A}" type="slidenum">
              <a:rPr lang="en-US" altLang="zh-CN"/>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4" Type="http://schemas.openxmlformats.org/officeDocument/2006/relationships/hyperlink" Target="http://baike.so.com/doc/3057290-3222710.html" TargetMode="External"/><Relationship Id="rId3" Type="http://schemas.openxmlformats.org/officeDocument/2006/relationships/hyperlink" Target="http://baike.so.com/doc/5234939-5467765.html" TargetMode="External"/><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p:sp>
      <p:sp>
        <p:nvSpPr>
          <p:cNvPr id="105475" name="备注占位符 2"/>
          <p:cNvSpPr>
            <a:spLocks noGrp="1"/>
          </p:cNvSpPr>
          <p:nvPr>
            <p:ph type="body" idx="1"/>
          </p:nvPr>
        </p:nvSpPr>
        <p:spPr/>
        <p:txBody>
          <a:bodyPr/>
          <a:lstStyle/>
          <a:p>
            <a:pPr>
              <a:defRPr/>
            </a:pPr>
            <a:r>
              <a:rPr lang="zh-CN" altLang="en-US" dirty="0"/>
              <a:t>通过本实验学习和掌握碱裂解法提取质粒的方法和技术。</a:t>
            </a:r>
            <a:r>
              <a:rPr lang="zh-CN" altLang="en-US" b="1" dirty="0">
                <a:solidFill>
                  <a:schemeClr val="bg2">
                    <a:lumMod val="40000"/>
                    <a:lumOff val="60000"/>
                  </a:schemeClr>
                </a:solidFill>
                <a:latin typeface="宋体" panose="02010600030101010101" pitchFamily="2" charset="-122"/>
                <a:sym typeface="+mn-ea"/>
              </a:rPr>
              <a:t>了解琼脂糖凝胶电泳的方法</a:t>
            </a:r>
            <a:endParaRPr lang="zh-CN" altLang="en-US" b="1" dirty="0">
              <a:solidFill>
                <a:schemeClr val="bg2">
                  <a:lumMod val="40000"/>
                  <a:lumOff val="60000"/>
                </a:schemeClr>
              </a:solidFill>
              <a:latin typeface="宋体" panose="02010600030101010101" pitchFamily="2" charset="-122"/>
            </a:endParaRPr>
          </a:p>
          <a:p>
            <a:pPr>
              <a:defRPr/>
            </a:pPr>
            <a:endParaRPr lang="zh-CN" altLang="en-US" dirty="0"/>
          </a:p>
          <a:p>
            <a:pPr>
              <a:defRPr/>
            </a:pPr>
            <a:endParaRPr lang="zh-CN" altLang="en-US" dirty="0"/>
          </a:p>
        </p:txBody>
      </p:sp>
      <p:sp>
        <p:nvSpPr>
          <p:cNvPr id="14438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0406A858-B0DF-4E16-BF2B-732FA6E80BA2}" type="slidenum">
              <a:rPr lang="en-US" altLang="zh-CN"/>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p:sp>
      <p:sp>
        <p:nvSpPr>
          <p:cNvPr id="153603"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t>十二烷基硫酸钠（</a:t>
            </a:r>
            <a:r>
              <a:rPr lang="en-US" altLang="zh-CN" smtClean="0"/>
              <a:t>sodium dodecylsulfate</a:t>
            </a:r>
            <a:r>
              <a:rPr lang="zh-CN" altLang="zh-CN" smtClean="0"/>
              <a:t>）遇到钾离子后变成了十二烷基硫酸钾（</a:t>
            </a:r>
            <a:r>
              <a:rPr lang="en-US" altLang="zh-CN" smtClean="0"/>
              <a:t>potassium dodecylsulfate, PDS</a:t>
            </a:r>
            <a:r>
              <a:rPr lang="zh-CN" altLang="zh-CN" smtClean="0"/>
              <a:t>），而</a:t>
            </a:r>
            <a:r>
              <a:rPr lang="en-US" altLang="zh-CN" smtClean="0"/>
              <a:t>PDS</a:t>
            </a:r>
            <a:r>
              <a:rPr lang="zh-CN" altLang="zh-CN" smtClean="0"/>
              <a:t>是水不溶的，因此发生了沉淀。如此看来，溶液</a:t>
            </a:r>
            <a:r>
              <a:rPr lang="en-US" altLang="zh-CN" smtClean="0"/>
              <a:t>III</a:t>
            </a:r>
            <a:r>
              <a:rPr lang="zh-CN" altLang="zh-CN" smtClean="0"/>
              <a:t>加入后的沉淀实际上是钾离子置换了</a:t>
            </a:r>
            <a:r>
              <a:rPr lang="en-US" altLang="zh-CN" smtClean="0"/>
              <a:t>SDS</a:t>
            </a:r>
            <a:r>
              <a:rPr lang="zh-CN" altLang="zh-CN" smtClean="0"/>
              <a:t>中的钠离子形成了不溶性的</a:t>
            </a:r>
            <a:r>
              <a:rPr lang="en-US" altLang="zh-CN" smtClean="0"/>
              <a:t>PDS</a:t>
            </a:r>
            <a:r>
              <a:rPr lang="zh-CN" altLang="zh-CN" smtClean="0"/>
              <a:t>，而高浓度的盐，使得沉淀更完全。大家知道</a:t>
            </a:r>
            <a:r>
              <a:rPr lang="en-US" altLang="zh-CN" smtClean="0"/>
              <a:t>SDS</a:t>
            </a:r>
            <a:r>
              <a:rPr lang="zh-CN" altLang="zh-CN" smtClean="0"/>
              <a:t>专门喜欢和蛋白质结合，平均两个氨基酸上结合一个</a:t>
            </a:r>
            <a:r>
              <a:rPr lang="en-US" altLang="zh-CN" smtClean="0"/>
              <a:t>SDS</a:t>
            </a:r>
            <a:r>
              <a:rPr lang="zh-CN" altLang="zh-CN" smtClean="0"/>
              <a:t>分子，钾钠离子置换所产生的大量沉淀自然就将绝大部分蛋白质沉淀了，让人高兴的是大肠杆菌的基因组</a:t>
            </a:r>
            <a:r>
              <a:rPr lang="en-US" altLang="zh-CN" smtClean="0"/>
              <a:t>DNA</a:t>
            </a:r>
            <a:r>
              <a:rPr lang="zh-CN" altLang="zh-CN" smtClean="0"/>
              <a:t>也一起被共沉淀了。</a:t>
            </a:r>
            <a:endParaRPr lang="en-US" altLang="zh-CN" smtClean="0"/>
          </a:p>
          <a:p>
            <a:r>
              <a:rPr lang="zh-CN" altLang="zh-CN" smtClean="0"/>
              <a:t>用无水乙醇沉淀</a:t>
            </a:r>
            <a:r>
              <a:rPr lang="en-US" altLang="zh-CN" smtClean="0"/>
              <a:t>DNA</a:t>
            </a:r>
            <a:r>
              <a:rPr lang="zh-CN" altLang="zh-CN" smtClean="0"/>
              <a:t>是实验中最常用的沉淀</a:t>
            </a:r>
            <a:r>
              <a:rPr lang="en-US" altLang="zh-CN" smtClean="0"/>
              <a:t>DNA</a:t>
            </a:r>
            <a:r>
              <a:rPr lang="zh-CN" altLang="zh-CN" smtClean="0"/>
              <a:t>的方法。乙醇与核酸不会起任何化学反应，对</a:t>
            </a:r>
            <a:r>
              <a:rPr lang="en-US" altLang="zh-CN" smtClean="0"/>
              <a:t>DNA</a:t>
            </a:r>
            <a:r>
              <a:rPr lang="zh-CN" altLang="zh-CN" smtClean="0"/>
              <a:t>很安全，是理想的沉淀剂。</a:t>
            </a:r>
            <a:r>
              <a:rPr lang="en-US" altLang="zh-CN" smtClean="0"/>
              <a:t> </a:t>
            </a:r>
            <a:endParaRPr lang="zh-CN" altLang="zh-CN" smtClean="0"/>
          </a:p>
          <a:p>
            <a:r>
              <a:rPr lang="en-US" altLang="zh-CN" smtClean="0"/>
              <a:t>DNA</a:t>
            </a:r>
            <a:r>
              <a:rPr lang="zh-CN" altLang="zh-CN" smtClean="0"/>
              <a:t>溶液是</a:t>
            </a:r>
            <a:r>
              <a:rPr lang="en-US" altLang="zh-CN" smtClean="0"/>
              <a:t>DNA</a:t>
            </a:r>
            <a:r>
              <a:rPr lang="zh-CN" altLang="zh-CN" smtClean="0"/>
              <a:t>以水合状态稳定存在，当加入乙醇时，乙醇会夺去</a:t>
            </a:r>
            <a:r>
              <a:rPr lang="en-US" altLang="zh-CN" smtClean="0"/>
              <a:t>DNA</a:t>
            </a:r>
            <a:r>
              <a:rPr lang="zh-CN" altLang="zh-CN" smtClean="0"/>
              <a:t>周围的水分子，使</a:t>
            </a:r>
            <a:r>
              <a:rPr lang="en-US" altLang="zh-CN" smtClean="0"/>
              <a:t>DNA</a:t>
            </a:r>
            <a:r>
              <a:rPr lang="zh-CN" altLang="zh-CN" smtClean="0"/>
              <a:t>失水而易于聚合。</a:t>
            </a:r>
            <a:endParaRPr lang="en-US" altLang="zh-CN" smtClean="0"/>
          </a:p>
          <a:p>
            <a:r>
              <a:rPr lang="zh-CN" altLang="zh-CN" smtClean="0"/>
              <a:t>一般实验中，是加</a:t>
            </a:r>
            <a:r>
              <a:rPr lang="en-US" altLang="zh-CN" smtClean="0"/>
              <a:t>2</a:t>
            </a:r>
            <a:r>
              <a:rPr lang="zh-CN" altLang="zh-CN" smtClean="0"/>
              <a:t>倍体积的无水乙醇与</a:t>
            </a:r>
            <a:r>
              <a:rPr lang="en-US" altLang="zh-CN" smtClean="0"/>
              <a:t>DNA</a:t>
            </a:r>
            <a:r>
              <a:rPr lang="zh-CN" altLang="zh-CN" smtClean="0"/>
              <a:t>相混合，其乙醇的最终含量占</a:t>
            </a:r>
            <a:r>
              <a:rPr lang="en-US" altLang="zh-CN" smtClean="0"/>
              <a:t>67</a:t>
            </a:r>
            <a:r>
              <a:rPr lang="zh-CN" altLang="zh-CN" smtClean="0"/>
              <a:t>％左右。也可以用</a:t>
            </a:r>
            <a:r>
              <a:rPr lang="en-US" altLang="zh-CN" smtClean="0"/>
              <a:t>0.6</a:t>
            </a:r>
            <a:r>
              <a:rPr lang="zh-CN" altLang="zh-CN" smtClean="0"/>
              <a:t>倍体积的异丙醇选择性沉淀</a:t>
            </a:r>
            <a:r>
              <a:rPr lang="en-US" altLang="zh-CN" smtClean="0"/>
              <a:t>DNA</a:t>
            </a:r>
            <a:r>
              <a:rPr lang="zh-CN" altLang="zh-CN" smtClean="0"/>
              <a:t>。一般在室温下放置</a:t>
            </a:r>
            <a:r>
              <a:rPr lang="en-US" altLang="zh-CN" smtClean="0"/>
              <a:t>15</a:t>
            </a:r>
            <a:r>
              <a:rPr lang="zh-CN" altLang="zh-CN" smtClean="0"/>
              <a:t>－</a:t>
            </a:r>
            <a:r>
              <a:rPr lang="en-US" altLang="zh-CN" smtClean="0"/>
              <a:t>30</a:t>
            </a:r>
            <a:r>
              <a:rPr lang="zh-CN" altLang="zh-CN" smtClean="0"/>
              <a:t>分钟即可</a:t>
            </a:r>
            <a:endParaRPr lang="zh-CN" altLang="en-US" smtClean="0"/>
          </a:p>
        </p:txBody>
      </p:sp>
      <p:sp>
        <p:nvSpPr>
          <p:cNvPr id="1536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716F8B7-E411-491F-B6A8-36B2CF578960}" type="slidenum">
              <a:rPr lang="en-US" altLang="zh-CN"/>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p:sp>
      <p:sp>
        <p:nvSpPr>
          <p:cNvPr id="15462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筛选特征</a:t>
            </a:r>
            <a:endParaRPr lang="zh-CN" altLang="en-US" smtClean="0"/>
          </a:p>
          <a:p>
            <a:r>
              <a:rPr lang="zh-CN" altLang="en-US" smtClean="0"/>
              <a:t>选择质粒载体的要素是要了解可用到的载体的特征和预测重组克隆所用于的实验。</a:t>
            </a:r>
            <a:endParaRPr lang="zh-CN" altLang="en-US" smtClean="0"/>
          </a:p>
          <a:p>
            <a:r>
              <a:rPr lang="zh-CN" altLang="en-US" smtClean="0"/>
              <a:t>所有的质粒载体都有三个共同的特征</a:t>
            </a:r>
            <a:r>
              <a:rPr lang="en-US" altLang="zh-CN" smtClean="0"/>
              <a:t>:</a:t>
            </a:r>
            <a:r>
              <a:rPr lang="zh-CN" altLang="en-US" smtClean="0"/>
              <a:t>一个复制子、一个选择性标志和一个克隆位点。复制子是含有</a:t>
            </a:r>
            <a:r>
              <a:rPr lang="en-US" altLang="zh-CN" smtClean="0"/>
              <a:t>DNA</a:t>
            </a:r>
            <a:r>
              <a:rPr lang="zh-CN" altLang="en-US" smtClean="0"/>
              <a:t>复制起始位点的一段</a:t>
            </a:r>
            <a:r>
              <a:rPr lang="en-US" altLang="zh-CN" smtClean="0"/>
              <a:t>DNA(ori)</a:t>
            </a:r>
            <a:r>
              <a:rPr lang="zh-CN" altLang="en-US" smtClean="0"/>
              <a:t>，也包括表达由质粒编码的复制必需的</a:t>
            </a:r>
            <a:r>
              <a:rPr lang="en-US" altLang="zh-CN" smtClean="0"/>
              <a:t>RNA</a:t>
            </a:r>
            <a:r>
              <a:rPr lang="zh-CN" altLang="en-US" smtClean="0"/>
              <a:t>和蛋白质的基因。选择性标志对于质粒在细胞内持续存在时必不可少的。克隆位点是</a:t>
            </a:r>
            <a:r>
              <a:rPr lang="zh-CN" altLang="en-US" smtClean="0">
                <a:hlinkClick r:id="rId3"/>
              </a:rPr>
              <a:t>限制性内切酶</a:t>
            </a:r>
            <a:r>
              <a:rPr lang="zh-CN" altLang="en-US" smtClean="0"/>
              <a:t>切割位点，外源性</a:t>
            </a:r>
            <a:r>
              <a:rPr lang="en-US" altLang="zh-CN" smtClean="0"/>
              <a:t>DNA</a:t>
            </a:r>
            <a:r>
              <a:rPr lang="zh-CN" altLang="en-US" smtClean="0"/>
              <a:t>可由此插入质粒内，而且并不影响质粒的复制能力，或为宿主提供选择性表型。</a:t>
            </a:r>
            <a:endParaRPr lang="zh-CN" altLang="en-US" smtClean="0"/>
          </a:p>
          <a:p>
            <a:r>
              <a:rPr lang="zh-CN" altLang="en-US" smtClean="0"/>
              <a:t>选择性标志</a:t>
            </a:r>
            <a:r>
              <a:rPr lang="en-US" altLang="zh-CN" smtClean="0"/>
              <a:t>:</a:t>
            </a:r>
            <a:r>
              <a:rPr lang="zh-CN" altLang="en-US" smtClean="0"/>
              <a:t>编码抗生素抗性的基因对质粒载体来说是最普遍的细菌选择性标志</a:t>
            </a:r>
            <a:r>
              <a:rPr lang="en-US" altLang="zh-CN" smtClean="0"/>
              <a:t>(</a:t>
            </a:r>
            <a:r>
              <a:rPr lang="zh-CN" altLang="en-US" smtClean="0"/>
              <a:t>如</a:t>
            </a:r>
            <a:r>
              <a:rPr lang="en-US" altLang="zh-CN" smtClean="0"/>
              <a:t>pBR322);</a:t>
            </a:r>
            <a:r>
              <a:rPr lang="zh-CN" altLang="en-US" smtClean="0"/>
              <a:t>主要的抗生素选择基因有</a:t>
            </a:r>
            <a:r>
              <a:rPr lang="en-US" altLang="zh-CN" smtClean="0"/>
              <a:t>:</a:t>
            </a:r>
            <a:r>
              <a:rPr lang="zh-CN" altLang="en-US" smtClean="0"/>
              <a:t>氨苄青霉素，氯霉素，四环素和卡那霉素四种。转化的宿主菌一般都是抗生素敏感型的，获得质粒后，它能在有抗生素的平板上生长，从而达到筛选的要求。另一个显性的选择标志就是对</a:t>
            </a:r>
            <a:r>
              <a:rPr lang="el-GR" altLang="zh-CN" smtClean="0">
                <a:hlinkClick r:id="rId4"/>
              </a:rPr>
              <a:t>λ</a:t>
            </a:r>
            <a:r>
              <a:rPr lang="zh-CN" altLang="en-US" smtClean="0">
                <a:hlinkClick r:id="rId4"/>
              </a:rPr>
              <a:t>噬菌体</a:t>
            </a:r>
            <a:r>
              <a:rPr lang="zh-CN" altLang="en-US" smtClean="0"/>
              <a:t>感染的免疫</a:t>
            </a:r>
            <a:r>
              <a:rPr lang="en-US" altLang="zh-CN" smtClean="0"/>
              <a:t>(</a:t>
            </a:r>
            <a:r>
              <a:rPr lang="zh-CN" altLang="en-US" smtClean="0"/>
              <a:t>也就是</a:t>
            </a:r>
            <a:r>
              <a:rPr lang="el-GR" altLang="zh-CN" smtClean="0"/>
              <a:t>λ</a:t>
            </a:r>
            <a:r>
              <a:rPr lang="zh-CN" altLang="en-US" smtClean="0"/>
              <a:t>阻抑物</a:t>
            </a:r>
            <a:r>
              <a:rPr lang="en-US" altLang="zh-CN" smtClean="0"/>
              <a:t>)</a:t>
            </a:r>
            <a:r>
              <a:rPr lang="zh-CN" altLang="en-US" smtClean="0"/>
              <a:t>。有时也会用的一些隐性标志，如</a:t>
            </a:r>
            <a:r>
              <a:rPr lang="en-US" altLang="zh-CN" smtClean="0"/>
              <a:t>leuB-(</a:t>
            </a:r>
            <a:r>
              <a:rPr lang="zh-CN" altLang="en-US" smtClean="0"/>
              <a:t>亮氨酸存在时就不能生长</a:t>
            </a:r>
            <a:r>
              <a:rPr lang="en-US" altLang="zh-CN" smtClean="0"/>
              <a:t>)</a:t>
            </a:r>
            <a:r>
              <a:rPr lang="zh-CN" altLang="en-US" smtClean="0"/>
              <a:t>。</a:t>
            </a:r>
            <a:endParaRPr lang="zh-CN" altLang="en-US" smtClean="0"/>
          </a:p>
          <a:p>
            <a:endParaRPr lang="zh-CN" altLang="en-US" smtClean="0"/>
          </a:p>
        </p:txBody>
      </p:sp>
      <p:sp>
        <p:nvSpPr>
          <p:cNvPr id="15462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05871D9-AB08-4CFF-80A0-BFA722E3863B}" type="slidenum">
              <a:rPr lang="en-US" altLang="zh-CN"/>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8BBFFAC-8CCB-4CFF-8F49-8776D0C20310}" type="slidenum">
              <a:rPr lang="en-US" altLang="zh-CN"/>
            </a:fld>
            <a:endParaRPr lang="en-US" altLang="zh-CN"/>
          </a:p>
        </p:txBody>
      </p:sp>
      <p:sp>
        <p:nvSpPr>
          <p:cNvPr id="155651" name="Rectangle 2"/>
          <p:cNvSpPr>
            <a:spLocks noGrp="1" noRot="1" noChangeAspect="1" noTextEdit="1"/>
          </p:cNvSpPr>
          <p:nvPr>
            <p:ph type="sldImg"/>
          </p:nvPr>
        </p:nvSpPr>
        <p:spPr/>
      </p:sp>
      <p:sp>
        <p:nvSpPr>
          <p:cNvPr id="155652" name="Rectangle 3"/>
          <p:cNvSpPr>
            <a:spLocks noGrp="1"/>
          </p:cNvSpPr>
          <p:nvPr>
            <p:ph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拥有三个复制起始位点， </a:t>
            </a:r>
            <a:r>
              <a:rPr lang="en-US" altLang="zh-CN" smtClean="0"/>
              <a:t>pUC ori </a:t>
            </a:r>
            <a:r>
              <a:rPr lang="zh-CN" altLang="en-US" smtClean="0"/>
              <a:t>用于质粒在原核细胞内的复制，</a:t>
            </a:r>
            <a:r>
              <a:rPr lang="en-US" altLang="zh-CN" smtClean="0"/>
              <a:t>SV40 ori </a:t>
            </a:r>
            <a:r>
              <a:rPr lang="zh-CN" altLang="en-US" smtClean="0"/>
              <a:t>用于用于质粒在真核细胞内的复制， </a:t>
            </a:r>
            <a:r>
              <a:rPr lang="en-US" altLang="zh-CN" smtClean="0"/>
              <a:t>f1 original</a:t>
            </a:r>
            <a:r>
              <a:rPr lang="zh-CN" altLang="en-US" smtClean="0"/>
              <a:t>用于单链</a:t>
            </a:r>
            <a:r>
              <a:rPr lang="en-US" altLang="zh-CN" smtClean="0"/>
              <a:t>DNA</a:t>
            </a:r>
            <a:r>
              <a:rPr lang="zh-CN" altLang="en-US" smtClean="0"/>
              <a:t>的生成。</a:t>
            </a:r>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p:sp>
      <p:sp>
        <p:nvSpPr>
          <p:cNvPr id="1566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smtClean="0">
                <a:solidFill>
                  <a:srgbClr val="FF0000"/>
                </a:solidFill>
              </a:rPr>
              <a:t>经过人工构建的载体</a:t>
            </a:r>
            <a:r>
              <a:rPr lang="zh-CN" altLang="en-US" b="1" smtClean="0">
                <a:solidFill>
                  <a:schemeClr val="tx2"/>
                </a:solidFill>
              </a:rPr>
              <a:t>不但能与外源基因相连接，导入受体细胞，还能利用本身的调控系统，使外源基因在新细胞中复制以致功能的表达。</a:t>
            </a:r>
            <a:endParaRPr lang="en-US" altLang="zh-CN" b="1" smtClean="0">
              <a:solidFill>
                <a:schemeClr val="tx2"/>
              </a:solidFill>
            </a:endParaRPr>
          </a:p>
          <a:p>
            <a:endParaRPr lang="zh-CN" altLang="en-US" smtClean="0"/>
          </a:p>
        </p:txBody>
      </p:sp>
      <p:sp>
        <p:nvSpPr>
          <p:cNvPr id="1566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33BEF04-588F-4A3F-B9E9-D97B4A3642D8}" type="slidenum">
              <a:rPr lang="en-US" altLang="zh-CN"/>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p:sp>
      <p:sp>
        <p:nvSpPr>
          <p:cNvPr id="157699" name="备注占位符 2"/>
          <p:cNvSpPr>
            <a:spLocks noGrp="1"/>
          </p:cNvSpPr>
          <p:nvPr>
            <p:ph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复制子是质粒</a:t>
            </a:r>
            <a:r>
              <a:rPr lang="en-US" altLang="zh-CN" smtClean="0"/>
              <a:t>DNA</a:t>
            </a:r>
            <a:r>
              <a:rPr lang="zh-CN" altLang="en-US" smtClean="0"/>
              <a:t>中能自主复制并维持正常拷贝数的一段最小的核酸序列单位。一个遗传单位，是一段特殊结构的</a:t>
            </a:r>
            <a:r>
              <a:rPr lang="en-US" altLang="zh-CN" smtClean="0"/>
              <a:t>DNA</a:t>
            </a:r>
            <a:r>
              <a:rPr lang="zh-CN" altLang="en-US" smtClean="0"/>
              <a:t>序列， 包括</a:t>
            </a:r>
            <a:r>
              <a:rPr lang="en-US" altLang="zh-CN" smtClean="0"/>
              <a:t>DNA</a:t>
            </a:r>
            <a:r>
              <a:rPr lang="zh-CN" altLang="en-US" smtClean="0"/>
              <a:t>复制（合成起始）起点及其相关调控元件。几百</a:t>
            </a:r>
            <a:r>
              <a:rPr lang="en-US" altLang="zh-CN" smtClean="0"/>
              <a:t>bp</a:t>
            </a:r>
            <a:r>
              <a:rPr lang="zh-CN" altLang="en-US" smtClean="0"/>
              <a:t>， </a:t>
            </a:r>
            <a:r>
              <a:rPr lang="en-US" altLang="zh-CN" smtClean="0"/>
              <a:t>15-20 copies</a:t>
            </a:r>
            <a:r>
              <a:rPr lang="zh-CN" altLang="en-US" smtClean="0"/>
              <a:t>， </a:t>
            </a:r>
            <a:r>
              <a:rPr lang="en-US" altLang="zh-CN" smtClean="0"/>
              <a:t>pMB</a:t>
            </a:r>
            <a:r>
              <a:rPr lang="zh-CN" altLang="en-US" smtClean="0"/>
              <a:t>、</a:t>
            </a:r>
            <a:r>
              <a:rPr lang="en-US" altLang="zh-CN" smtClean="0"/>
              <a:t>ColE1</a:t>
            </a:r>
            <a:r>
              <a:rPr lang="zh-CN" altLang="en-US" smtClean="0"/>
              <a:t>。</a:t>
            </a:r>
            <a:endParaRPr lang="zh-CN" altLang="en-US" smtClean="0"/>
          </a:p>
          <a:p>
            <a:pPr eaLnBrk="1" hangingPunct="1"/>
            <a:r>
              <a:rPr lang="zh-CN" altLang="en-US" smtClean="0"/>
              <a:t>遗传标记：赋予带有质粒的细菌在选择条件下以较强的生长优势。选择带有质粒的细菌克隆。  转化率低</a:t>
            </a:r>
            <a:r>
              <a:rPr lang="en-US" altLang="zh-CN" smtClean="0"/>
              <a:t>—</a:t>
            </a:r>
            <a:r>
              <a:rPr lang="zh-CN" altLang="en-US" smtClean="0"/>
              <a:t>仅在少数细菌中稳定存在致使稀少转化子容易被选择。从而获得特殊抗性， </a:t>
            </a:r>
            <a:r>
              <a:rPr lang="en-US" altLang="zh-CN" smtClean="0"/>
              <a:t>AP</a:t>
            </a:r>
            <a:r>
              <a:rPr lang="zh-CN" altLang="en-US" smtClean="0"/>
              <a:t>， </a:t>
            </a:r>
            <a:r>
              <a:rPr lang="en-US" altLang="zh-CN" smtClean="0"/>
              <a:t>Tet</a:t>
            </a:r>
            <a:r>
              <a:rPr lang="zh-CN" altLang="en-US" smtClean="0"/>
              <a:t>， </a:t>
            </a:r>
            <a:r>
              <a:rPr lang="en-US" altLang="zh-CN" smtClean="0"/>
              <a:t>Kar </a:t>
            </a:r>
            <a:endParaRPr lang="en-US" altLang="zh-CN" smtClean="0"/>
          </a:p>
          <a:p>
            <a:pPr eaLnBrk="1" hangingPunct="1"/>
            <a:r>
              <a:rPr lang="en-US" altLang="zh-CN" smtClean="0"/>
              <a:t>MCS</a:t>
            </a:r>
            <a:r>
              <a:rPr lang="zh-CN" altLang="en-US" smtClean="0"/>
              <a:t>： 密集排列的一系列克隆位点， 组成能被限制性内切酶识别的序列库，单一性，由串联排列的限制性内切酶位点组成。多识别序列的这种排列方式提供了各种各样可供单独或联合使用的克隆靶位点， 以便克隆用各种限制酶切割后产生的 </a:t>
            </a:r>
            <a:r>
              <a:rPr lang="en-US" altLang="zh-CN" smtClean="0"/>
              <a:t>DNA</a:t>
            </a:r>
            <a:r>
              <a:rPr lang="zh-CN" altLang="en-US" smtClean="0"/>
              <a:t>片段。</a:t>
            </a:r>
            <a:endParaRPr lang="zh-CN" altLang="en-US" smtClean="0"/>
          </a:p>
        </p:txBody>
      </p:sp>
      <p:sp>
        <p:nvSpPr>
          <p:cNvPr id="15770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352DD1F-FB08-4FF9-A693-1C8D106B0C93}" type="slidenum">
              <a:rPr lang="en-US" altLang="zh-CN"/>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氨苄青霉素抗性基因（</a:t>
            </a:r>
            <a:r>
              <a:rPr lang="en-US" altLang="zh-CN" dirty="0" smtClean="0"/>
              <a:t>Ampicillin resistance gene, </a:t>
            </a:r>
            <a:r>
              <a:rPr lang="en-US" altLang="zh-CN" dirty="0" err="1" smtClean="0"/>
              <a:t>ampr</a:t>
            </a:r>
            <a:r>
              <a:rPr lang="zh-CN" altLang="en-US" dirty="0" smtClean="0"/>
              <a:t>）</a:t>
            </a:r>
            <a:endParaRPr lang="zh-CN" altLang="en-US" dirty="0" smtClean="0"/>
          </a:p>
          <a:p>
            <a:r>
              <a:rPr lang="zh-CN" altLang="en-US" dirty="0" smtClean="0"/>
              <a:t>四环素抗性基因（</a:t>
            </a:r>
            <a:r>
              <a:rPr lang="en-US" altLang="zh-CN" dirty="0" smtClean="0"/>
              <a:t>Tetracycline resistance gene, </a:t>
            </a:r>
            <a:r>
              <a:rPr lang="en-US" altLang="zh-CN" dirty="0" err="1" smtClean="0"/>
              <a:t>tetr</a:t>
            </a:r>
            <a:r>
              <a:rPr lang="zh-CN" altLang="en-US" dirty="0" smtClean="0"/>
              <a:t>）</a:t>
            </a:r>
            <a:endParaRPr lang="zh-CN" altLang="en-US" dirty="0" smtClean="0"/>
          </a:p>
          <a:p>
            <a:r>
              <a:rPr lang="zh-CN" altLang="en-US" dirty="0" smtClean="0"/>
              <a:t>氯霉素抗性基因（</a:t>
            </a:r>
            <a:r>
              <a:rPr lang="en-US" altLang="zh-CN" dirty="0" smtClean="0"/>
              <a:t>chloramphenicol resistance gene,  </a:t>
            </a:r>
            <a:r>
              <a:rPr lang="en-US" altLang="zh-CN" dirty="0" err="1" smtClean="0"/>
              <a:t>Cmr</a:t>
            </a:r>
            <a:r>
              <a:rPr lang="en-US" altLang="zh-CN" dirty="0" smtClean="0"/>
              <a:t>, cat</a:t>
            </a:r>
            <a:r>
              <a:rPr lang="zh-CN" altLang="en-US" dirty="0" smtClean="0"/>
              <a:t>）</a:t>
            </a:r>
            <a:endParaRPr lang="zh-CN" altLang="en-US" dirty="0" smtClean="0"/>
          </a:p>
          <a:p>
            <a:r>
              <a:rPr lang="zh-CN" altLang="en-US" dirty="0" smtClean="0"/>
              <a:t>卡那霉素和新霉素抗性基因</a:t>
            </a:r>
            <a:endParaRPr lang="zh-CN" altLang="en-US" dirty="0" smtClean="0"/>
          </a:p>
          <a:p>
            <a:r>
              <a:rPr lang="zh-CN" altLang="en-US" dirty="0" smtClean="0"/>
              <a:t>（</a:t>
            </a:r>
            <a:r>
              <a:rPr lang="en-US" altLang="zh-CN" dirty="0" smtClean="0"/>
              <a:t>kanamycin/neomycin resistance gene, </a:t>
            </a:r>
            <a:r>
              <a:rPr lang="en-US" altLang="zh-CN" dirty="0" err="1" smtClean="0"/>
              <a:t>kanr</a:t>
            </a:r>
            <a:r>
              <a:rPr lang="en-US" altLang="zh-CN" dirty="0" smtClean="0"/>
              <a:t>, </a:t>
            </a:r>
            <a:r>
              <a:rPr lang="en-US" altLang="zh-CN" dirty="0" err="1" smtClean="0"/>
              <a:t>neor</a:t>
            </a:r>
            <a:r>
              <a:rPr lang="zh-CN" altLang="en-US" dirty="0" smtClean="0"/>
              <a:t>） </a:t>
            </a:r>
            <a:endParaRPr lang="zh-CN" altLang="en-US" dirty="0" smtClean="0"/>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p:sp>
      <p:sp>
        <p:nvSpPr>
          <p:cNvPr id="14541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t>挑取一个单菌落，接种到含有</a:t>
            </a:r>
            <a:r>
              <a:rPr lang="zh-CN" altLang="en-US" smtClean="0"/>
              <a:t>相应</a:t>
            </a:r>
            <a:r>
              <a:rPr lang="zh-CN" altLang="zh-CN" smtClean="0"/>
              <a:t>抗生素的液体培养基中生长，然后从中纯化质粒</a:t>
            </a:r>
            <a:r>
              <a:rPr lang="zh-CN" altLang="en-US" smtClean="0"/>
              <a:t>。</a:t>
            </a:r>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p:sp>
      <p:sp>
        <p:nvSpPr>
          <p:cNvPr id="146435" name="备注占位符 2"/>
          <p:cNvSpPr>
            <a:spLocks noGrp="1"/>
          </p:cNvSpPr>
          <p:nvPr>
            <p:ph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ct val="110000"/>
              </a:lnSpc>
            </a:pPr>
            <a:r>
              <a:rPr lang="zh-CN" altLang="en-US" dirty="0" smtClean="0"/>
              <a:t>根据共价闭合环状质粒</a:t>
            </a:r>
            <a:r>
              <a:rPr lang="en-US" altLang="zh-CN" dirty="0" smtClean="0"/>
              <a:t>DNA</a:t>
            </a:r>
            <a:r>
              <a:rPr lang="zh-CN" altLang="en-US" dirty="0" smtClean="0"/>
              <a:t>和线性染色体</a:t>
            </a:r>
            <a:r>
              <a:rPr lang="en-US" altLang="zh-CN" dirty="0" smtClean="0"/>
              <a:t>DNA</a:t>
            </a:r>
            <a:r>
              <a:rPr lang="zh-CN" altLang="en-US" dirty="0" smtClean="0"/>
              <a:t>在拓扑学上的差异来分离质粒</a:t>
            </a:r>
            <a:r>
              <a:rPr lang="en-US" altLang="zh-CN" dirty="0" smtClean="0"/>
              <a:t>DNA</a:t>
            </a:r>
            <a:r>
              <a:rPr lang="zh-CN" altLang="en-US" dirty="0" smtClean="0"/>
              <a:t>。</a:t>
            </a:r>
            <a:endParaRPr lang="zh-CN" altLang="en-US" dirty="0" smtClean="0"/>
          </a:p>
          <a:p>
            <a:pPr algn="just" eaLnBrk="1" hangingPunct="1">
              <a:lnSpc>
                <a:spcPct val="110000"/>
              </a:lnSpc>
            </a:pPr>
            <a:r>
              <a:rPr lang="zh-CN" altLang="en-US" dirty="0" smtClean="0"/>
              <a:t>在</a:t>
            </a:r>
            <a:r>
              <a:rPr lang="en-US" altLang="zh-CN" dirty="0" smtClean="0"/>
              <a:t>pH12.0-12.5</a:t>
            </a:r>
            <a:r>
              <a:rPr lang="zh-CN" altLang="en-US" dirty="0" smtClean="0"/>
              <a:t>，线性的染色体</a:t>
            </a:r>
            <a:r>
              <a:rPr lang="en-US" altLang="zh-CN" dirty="0" smtClean="0"/>
              <a:t>DNA</a:t>
            </a:r>
            <a:r>
              <a:rPr lang="zh-CN" altLang="en-US" dirty="0" smtClean="0"/>
              <a:t>双螺旋结构解开而被变性，尽管在这样的条件下，质粒</a:t>
            </a:r>
            <a:r>
              <a:rPr lang="en-US" altLang="zh-CN" dirty="0" smtClean="0"/>
              <a:t>DNA</a:t>
            </a:r>
            <a:r>
              <a:rPr lang="zh-CN" altLang="en-US" dirty="0" smtClean="0"/>
              <a:t>的氢键断裂，但两条互补链仍紧密结合。</a:t>
            </a:r>
            <a:endParaRPr lang="zh-CN" altLang="en-US" dirty="0" smtClean="0"/>
          </a:p>
          <a:p>
            <a:pPr algn="just" eaLnBrk="1" hangingPunct="1">
              <a:lnSpc>
                <a:spcPct val="110000"/>
              </a:lnSpc>
            </a:pPr>
            <a:r>
              <a:rPr lang="zh-CN" altLang="en-US" dirty="0" smtClean="0"/>
              <a:t>当加入</a:t>
            </a:r>
            <a:r>
              <a:rPr lang="en-US" altLang="zh-CN" dirty="0" smtClean="0"/>
              <a:t>pH4.8</a:t>
            </a:r>
            <a:r>
              <a:rPr lang="zh-CN" altLang="en-US" dirty="0" smtClean="0"/>
              <a:t>的</a:t>
            </a:r>
            <a:r>
              <a:rPr lang="en-US" altLang="zh-CN" dirty="0" err="1" smtClean="0"/>
              <a:t>KAc</a:t>
            </a:r>
            <a:r>
              <a:rPr lang="zh-CN" altLang="en-US" dirty="0" smtClean="0"/>
              <a:t>高盐缓冲液中和</a:t>
            </a:r>
            <a:r>
              <a:rPr lang="en-US" altLang="zh-CN" dirty="0" smtClean="0"/>
              <a:t>pH</a:t>
            </a:r>
            <a:r>
              <a:rPr lang="zh-CN" altLang="en-US" dirty="0" smtClean="0"/>
              <a:t>至中性时，共价闭合环状的质粒</a:t>
            </a:r>
            <a:r>
              <a:rPr lang="en-US" altLang="zh-CN" dirty="0" smtClean="0"/>
              <a:t>DNA</a:t>
            </a:r>
            <a:r>
              <a:rPr lang="zh-CN" altLang="en-US" dirty="0" smtClean="0"/>
              <a:t>复性迅速而准确，而线性的染色体</a:t>
            </a:r>
            <a:r>
              <a:rPr lang="en-US" altLang="zh-CN" dirty="0" smtClean="0"/>
              <a:t>DNA</a:t>
            </a:r>
            <a:r>
              <a:rPr lang="zh-CN" altLang="en-US" dirty="0" smtClean="0"/>
              <a:t>的两条互补链彼此已完全分开，复性慢，缠绕形成网状结构。通过离心，染色体</a:t>
            </a:r>
            <a:r>
              <a:rPr lang="en-US" altLang="zh-CN" dirty="0" smtClean="0"/>
              <a:t>DNA</a:t>
            </a:r>
            <a:r>
              <a:rPr lang="zh-CN" altLang="en-US" dirty="0" smtClean="0"/>
              <a:t>与</a:t>
            </a:r>
            <a:r>
              <a:rPr lang="en-US" altLang="zh-CN" dirty="0" smtClean="0"/>
              <a:t>RNA</a:t>
            </a:r>
            <a:r>
              <a:rPr lang="zh-CN" altLang="en-US" dirty="0" smtClean="0"/>
              <a:t>、蛋白质</a:t>
            </a:r>
            <a:r>
              <a:rPr lang="en-US" altLang="zh-CN" dirty="0" smtClean="0"/>
              <a:t>-PDS</a:t>
            </a:r>
            <a:r>
              <a:rPr lang="zh-CN" altLang="en-US" dirty="0" smtClean="0"/>
              <a:t>复合物等一起絮状沉淀下来而被除去。</a:t>
            </a:r>
            <a:endParaRPr lang="en-US" altLang="zh-CN" dirty="0" smtClean="0"/>
          </a:p>
          <a:p>
            <a:pPr algn="just" eaLnBrk="1" hangingPunct="1">
              <a:lnSpc>
                <a:spcPct val="110000"/>
              </a:lnSpc>
            </a:pPr>
            <a:r>
              <a:rPr lang="zh-CN" altLang="en-US" dirty="0" smtClean="0"/>
              <a:t>随后利用酚</a:t>
            </a:r>
            <a:r>
              <a:rPr lang="en-US" altLang="zh-CN" dirty="0" smtClean="0"/>
              <a:t>/</a:t>
            </a:r>
            <a:r>
              <a:rPr lang="zh-CN" altLang="en-US" dirty="0" smtClean="0"/>
              <a:t>氯仿抽提除去蛋白质，乙醇或异戊醇沉淀质粒</a:t>
            </a:r>
            <a:r>
              <a:rPr lang="en-US" altLang="zh-CN" dirty="0" smtClean="0"/>
              <a:t>DNA</a:t>
            </a:r>
            <a:r>
              <a:rPr lang="zh-CN" altLang="en-US" dirty="0" smtClean="0"/>
              <a:t>，胰</a:t>
            </a:r>
            <a:r>
              <a:rPr lang="en-US" altLang="zh-CN" dirty="0" smtClean="0"/>
              <a:t>RNA</a:t>
            </a:r>
            <a:r>
              <a:rPr lang="zh-CN" altLang="en-US" dirty="0" smtClean="0"/>
              <a:t>酶去除</a:t>
            </a:r>
            <a:r>
              <a:rPr lang="en-US" altLang="zh-CN" dirty="0" smtClean="0"/>
              <a:t>RNA</a:t>
            </a:r>
            <a:r>
              <a:rPr lang="zh-CN" altLang="en-US" dirty="0" smtClean="0"/>
              <a:t>，最后获得纯化的质粒</a:t>
            </a:r>
            <a:r>
              <a:rPr lang="en-US" altLang="zh-CN" dirty="0" smtClean="0"/>
              <a:t>DNA</a:t>
            </a:r>
            <a:r>
              <a:rPr lang="zh-CN" altLang="en-US" dirty="0" smtClean="0"/>
              <a:t>。</a:t>
            </a:r>
            <a:endParaRPr lang="zh-CN" altLang="en-US" dirty="0" smtClean="0"/>
          </a:p>
          <a:p>
            <a:r>
              <a:rPr lang="zh-CN" altLang="en-US" dirty="0" smtClean="0"/>
              <a:t>在加入</a:t>
            </a:r>
            <a:r>
              <a:rPr lang="en-US" altLang="zh-CN" dirty="0" smtClean="0"/>
              <a:t>EDTA</a:t>
            </a:r>
            <a:r>
              <a:rPr lang="zh-CN" altLang="en-US" dirty="0" smtClean="0"/>
              <a:t>后，有时还在加入溶菌酶后让细菌暴露于去污剂，通过煮沸或碱处理使之裂解。这些处理可破坏碱基配对，故可使宿主的线状染色体</a:t>
            </a:r>
            <a:r>
              <a:rPr lang="en-US" altLang="zh-CN" dirty="0" smtClean="0"/>
              <a:t>DNA</a:t>
            </a:r>
            <a:r>
              <a:rPr lang="zh-CN" altLang="en-US" dirty="0" smtClean="0"/>
              <a:t>变性，但闭环质粒</a:t>
            </a:r>
            <a:r>
              <a:rPr lang="en-US" altLang="zh-CN" dirty="0" smtClean="0"/>
              <a:t>DNA</a:t>
            </a:r>
            <a:r>
              <a:rPr lang="zh-CN" altLang="en-US" dirty="0" smtClean="0"/>
              <a:t>链由于处于拓扑缠绕状态而不能彼此分开。当条件恢复正常时，质粒</a:t>
            </a:r>
            <a:r>
              <a:rPr lang="en-US" altLang="zh-CN" dirty="0" smtClean="0"/>
              <a:t>DNA</a:t>
            </a:r>
            <a:r>
              <a:rPr lang="zh-CN" altLang="en-US" dirty="0" smtClean="0"/>
              <a:t>链迅速得到准确配置，重新形成完全天然的超螺旋分子。</a:t>
            </a:r>
            <a:endParaRPr lang="zh-CN" altLang="en-US" dirty="0" smtClean="0"/>
          </a:p>
          <a:p>
            <a:pPr eaLnBrk="1" hangingPunct="1"/>
            <a:r>
              <a:rPr lang="zh-CN" altLang="en-US" dirty="0" smtClean="0"/>
              <a:t>拓扑学</a:t>
            </a:r>
            <a:r>
              <a:rPr lang="en-US" altLang="zh-CN" dirty="0" smtClean="0"/>
              <a:t>(</a:t>
            </a:r>
            <a:r>
              <a:rPr lang="en-US" altLang="zh-CN" dirty="0" err="1" smtClean="0"/>
              <a:t>tuò</a:t>
            </a:r>
            <a:r>
              <a:rPr lang="en-US" altLang="zh-CN" dirty="0" smtClean="0"/>
              <a:t> </a:t>
            </a:r>
            <a:r>
              <a:rPr lang="en-US" altLang="zh-CN" dirty="0" err="1" smtClean="0"/>
              <a:t>pū</a:t>
            </a:r>
            <a:r>
              <a:rPr lang="en-US" altLang="zh-CN" dirty="0" smtClean="0"/>
              <a:t> </a:t>
            </a:r>
            <a:r>
              <a:rPr lang="en-US" altLang="zh-CN" dirty="0" err="1" smtClean="0"/>
              <a:t>xué</a:t>
            </a:r>
            <a:r>
              <a:rPr lang="en-US" altLang="zh-CN" dirty="0" smtClean="0"/>
              <a:t>)(topology)</a:t>
            </a:r>
            <a:r>
              <a:rPr lang="zh-CN" altLang="en-US" dirty="0" smtClean="0"/>
              <a:t>是近代发展起来的一个数学分支，用来研究各种</a:t>
            </a:r>
            <a:r>
              <a:rPr lang="en-US" altLang="zh-CN" dirty="0" smtClean="0"/>
              <a:t>"</a:t>
            </a:r>
            <a:r>
              <a:rPr lang="zh-CN" altLang="en-US" dirty="0" smtClean="0"/>
              <a:t>空间</a:t>
            </a:r>
            <a:r>
              <a:rPr lang="en-US" altLang="zh-CN" dirty="0" smtClean="0"/>
              <a:t>"</a:t>
            </a:r>
            <a:r>
              <a:rPr lang="zh-CN" altLang="en-US" dirty="0" smtClean="0"/>
              <a:t>在连续性的变化下不变的性质。</a:t>
            </a:r>
            <a:endParaRPr lang="zh-CN" altLang="en-US" dirty="0" smtClean="0"/>
          </a:p>
        </p:txBody>
      </p:sp>
      <p:sp>
        <p:nvSpPr>
          <p:cNvPr id="14643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836A390-BF3B-4549-AD62-0204DFFE4A63}" type="slidenum">
              <a:rPr lang="en-US" altLang="zh-CN"/>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p:sp>
      <p:sp>
        <p:nvSpPr>
          <p:cNvPr id="14745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smtClean="0"/>
              <a:t>分析溶液成分，说明各成分的作用。</a:t>
            </a:r>
            <a:endParaRPr lang="en-US" altLang="zh-CN" smtClean="0"/>
          </a:p>
          <a:p>
            <a:pPr>
              <a:spcBef>
                <a:spcPct val="0"/>
              </a:spcBef>
            </a:pPr>
            <a:r>
              <a:rPr lang="zh-CN" altLang="en-US" smtClean="0"/>
              <a:t>含质粒载体（</a:t>
            </a:r>
            <a:r>
              <a:rPr lang="en-US" altLang="zh-CN" smtClean="0"/>
              <a:t>pET28a</a:t>
            </a:r>
            <a:r>
              <a:rPr lang="zh-CN" altLang="en-US" smtClean="0"/>
              <a:t>）</a:t>
            </a:r>
            <a:endParaRPr lang="en-US" altLang="zh-CN" smtClean="0"/>
          </a:p>
          <a:p>
            <a:pPr>
              <a:spcBef>
                <a:spcPct val="0"/>
              </a:spcBef>
            </a:pPr>
            <a:r>
              <a:rPr lang="zh-CN" altLang="en-US" smtClean="0"/>
              <a:t>含目的基因质粒（</a:t>
            </a:r>
            <a:r>
              <a:rPr lang="en-US" altLang="zh-CN" smtClean="0"/>
              <a:t>pEGFP-N</a:t>
            </a:r>
            <a:r>
              <a:rPr lang="en-US" altLang="zh-CN" baseline="-25000" smtClean="0"/>
              <a:t>3</a:t>
            </a:r>
            <a:r>
              <a:rPr lang="zh-CN" altLang="en-US" smtClean="0"/>
              <a:t>）的大肠杆菌 </a:t>
            </a:r>
            <a:r>
              <a:rPr lang="en-US" altLang="zh-CN" smtClean="0"/>
              <a:t>DH5</a:t>
            </a:r>
            <a:r>
              <a:rPr lang="el-GR" altLang="zh-CN" smtClean="0"/>
              <a:t>α</a:t>
            </a:r>
            <a:endParaRPr lang="zh-CN" altLang="en-US" smtClean="0"/>
          </a:p>
        </p:txBody>
      </p:sp>
      <p:sp>
        <p:nvSpPr>
          <p:cNvPr id="14746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30517B33-4A3B-4438-AE41-2FC65C22B4BA}" type="slidenum">
              <a:rPr lang="en-US" altLang="zh-CN"/>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fontScale="92500" lnSpcReduction="10000"/>
          </a:bodyPr>
          <a:lstStyle/>
          <a:p>
            <a:pPr>
              <a:defRPr/>
            </a:pPr>
            <a:r>
              <a:rPr lang="zh-CN" altLang="en-US" dirty="0" smtClean="0"/>
              <a:t>酚</a:t>
            </a:r>
            <a:r>
              <a:rPr lang="zh-CN" altLang="zh-CN" dirty="0" smtClean="0"/>
              <a:t>与氯仿是非极性分子，水是极性分子，当蛋白水溶液与酚或氯仿混合时，蛋白质分子之间的水分子就被酚或氯仿挤去，使蛋白失去水合状态而变性。离心</a:t>
            </a:r>
            <a:r>
              <a:rPr lang="zh-CN" altLang="en-US" dirty="0" smtClean="0"/>
              <a:t>后</a:t>
            </a:r>
            <a:r>
              <a:rPr lang="zh-CN" altLang="zh-CN" dirty="0" smtClean="0"/>
              <a:t>沉淀在水相下面，从而与溶解在水相中的</a:t>
            </a:r>
            <a:r>
              <a:rPr lang="en-US" altLang="zh-CN" dirty="0" smtClean="0"/>
              <a:t>DNA</a:t>
            </a:r>
            <a:r>
              <a:rPr lang="zh-CN" altLang="zh-CN" dirty="0" smtClean="0"/>
              <a:t>分开。而酚与氯仿有机溶剂比重更大，保留在最下层。</a:t>
            </a:r>
            <a:endParaRPr lang="zh-CN" altLang="en-US" dirty="0" smtClean="0"/>
          </a:p>
          <a:p>
            <a:pPr>
              <a:defRPr/>
            </a:pPr>
            <a:r>
              <a:rPr lang="zh-CN" altLang="en-US" dirty="0" smtClean="0"/>
              <a:t>抽提</a:t>
            </a:r>
            <a:r>
              <a:rPr lang="en-US" altLang="zh-CN" dirty="0" smtClean="0"/>
              <a:t>DNA</a:t>
            </a:r>
            <a:r>
              <a:rPr lang="zh-CN" altLang="en-US" dirty="0" smtClean="0"/>
              <a:t>去除蛋白质时，为什么要是酚</a:t>
            </a:r>
            <a:r>
              <a:rPr lang="en-US" altLang="zh-CN" dirty="0" smtClean="0"/>
              <a:t>/</a:t>
            </a:r>
            <a:r>
              <a:rPr lang="zh-CN" altLang="en-US" dirty="0" smtClean="0"/>
              <a:t>氯仿混合使用？怎样使用酚与氯仿较好？</a:t>
            </a:r>
            <a:endParaRPr lang="zh-CN" altLang="en-US" dirty="0" smtClean="0"/>
          </a:p>
          <a:p>
            <a:pPr>
              <a:defRPr/>
            </a:pPr>
            <a:r>
              <a:rPr lang="zh-CN" altLang="en-US" dirty="0" smtClean="0"/>
              <a:t> </a:t>
            </a:r>
            <a:endParaRPr lang="zh-CN" altLang="en-US" dirty="0" smtClean="0"/>
          </a:p>
          <a:p>
            <a:pPr>
              <a:defRPr/>
            </a:pPr>
            <a:r>
              <a:rPr lang="zh-CN" altLang="en-US" dirty="0" smtClean="0"/>
              <a:t>参考见解：酚与氯仿都是非极性分子，水是极性分子，当蛋白水溶液与酚或氯仿混合时，蛋白质分子之间的</a:t>
            </a:r>
            <a:endParaRPr lang="zh-CN" altLang="en-US" dirty="0" smtClean="0"/>
          </a:p>
          <a:p>
            <a:pPr>
              <a:defRPr/>
            </a:pPr>
            <a:r>
              <a:rPr lang="zh-CN" altLang="en-US" dirty="0" smtClean="0"/>
              <a:t>水分子就被酚或氯仿挤去，使蛋白失去水合状态而变性。经过离心，变性蛋白质的密度比水的密度大，因而</a:t>
            </a:r>
            <a:endParaRPr lang="zh-CN" altLang="en-US" dirty="0" smtClean="0"/>
          </a:p>
          <a:p>
            <a:pPr>
              <a:defRPr/>
            </a:pPr>
            <a:r>
              <a:rPr lang="zh-CN" altLang="en-US" dirty="0" smtClean="0"/>
              <a:t>与水相分离，沉淀在水相下面，从而与溶解在水相中的</a:t>
            </a:r>
            <a:r>
              <a:rPr lang="en-US" altLang="zh-CN" dirty="0" smtClean="0"/>
              <a:t>DNA</a:t>
            </a:r>
            <a:r>
              <a:rPr lang="zh-CN" altLang="en-US" dirty="0" smtClean="0"/>
              <a:t>分开。而酚与氯仿有机溶剂比重更大，保留在最下层。</a:t>
            </a:r>
            <a:endParaRPr lang="zh-CN" altLang="en-US" dirty="0" smtClean="0"/>
          </a:p>
          <a:p>
            <a:pPr>
              <a:defRPr/>
            </a:pPr>
            <a:r>
              <a:rPr lang="zh-CN" altLang="en-US" dirty="0" smtClean="0"/>
              <a:t> </a:t>
            </a:r>
            <a:endParaRPr lang="zh-CN" altLang="en-US" dirty="0" smtClean="0"/>
          </a:p>
          <a:p>
            <a:pPr>
              <a:defRPr/>
            </a:pPr>
            <a:r>
              <a:rPr lang="zh-CN" altLang="en-US" dirty="0" smtClean="0"/>
              <a:t>作为表面变性的酚与氯仿，在去除蛋白质的作用中，各有利弊，酚的变性作用大，但酚与水相有一定程度的互溶，大约</a:t>
            </a:r>
            <a:r>
              <a:rPr lang="en-US" altLang="zh-CN" dirty="0" smtClean="0"/>
              <a:t>10</a:t>
            </a:r>
            <a:r>
              <a:rPr lang="zh-CN" altLang="en-US" dirty="0" smtClean="0"/>
              <a:t>％～</a:t>
            </a:r>
            <a:r>
              <a:rPr lang="en-US" altLang="zh-CN" dirty="0" smtClean="0"/>
              <a:t>15</a:t>
            </a:r>
            <a:r>
              <a:rPr lang="zh-CN" altLang="en-US" dirty="0" smtClean="0"/>
              <a:t>％的水溶解在酚相中，因而损失了这部分水相中的</a:t>
            </a:r>
            <a:r>
              <a:rPr lang="en-US" altLang="zh-CN" dirty="0" smtClean="0"/>
              <a:t>DNA</a:t>
            </a:r>
            <a:r>
              <a:rPr lang="zh-CN" altLang="en-US" dirty="0" smtClean="0"/>
              <a:t>，</a:t>
            </a:r>
            <a:endParaRPr lang="zh-CN" altLang="en-US" dirty="0" smtClean="0"/>
          </a:p>
          <a:p>
            <a:pPr>
              <a:defRPr/>
            </a:pPr>
            <a:r>
              <a:rPr lang="zh-CN" altLang="en-US" dirty="0" smtClean="0"/>
              <a:t>而氯仿的变性作用不如酚效果好，但氯仿与水不相混溶，不会带走</a:t>
            </a:r>
            <a:r>
              <a:rPr lang="en-US" altLang="zh-CN" dirty="0" smtClean="0"/>
              <a:t>DNA</a:t>
            </a:r>
            <a:r>
              <a:rPr lang="zh-CN" altLang="en-US" dirty="0" smtClean="0"/>
              <a:t>。所以在抽提过程中，混合使用酚与氯仿效果最好。经酚第一次抽提后的水相中有残留的酚，由于酚与氯仿是互溶的，可用氯仿第二次变性蛋白质，此时一起将酚带走。也可以在第二次抽提时，将酚与氯仿混合（</a:t>
            </a:r>
            <a:r>
              <a:rPr lang="en-US" altLang="zh-CN" dirty="0" smtClean="0"/>
              <a:t>1:1</a:t>
            </a:r>
            <a:r>
              <a:rPr lang="zh-CN" altLang="en-US" dirty="0" smtClean="0"/>
              <a:t>）使用</a:t>
            </a:r>
            <a:endParaRPr lang="zh-CN" altLang="en-US" dirty="0" smtClean="0"/>
          </a:p>
          <a:p>
            <a:pPr>
              <a:defRPr/>
            </a:pPr>
            <a:br>
              <a:rPr lang="zh-CN" altLang="en-US" dirty="0" smtClean="0"/>
            </a:br>
            <a:endParaRPr lang="zh-CN" altLang="en-US" dirty="0"/>
          </a:p>
        </p:txBody>
      </p:sp>
      <p:sp>
        <p:nvSpPr>
          <p:cNvPr id="14848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E62CEE1-4018-47EE-BF14-D92400DF826B}" type="slidenum">
              <a:rPr lang="en-US" altLang="zh-CN"/>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fontScale="55000" lnSpcReduction="20000"/>
          </a:bodyPr>
          <a:lstStyle/>
          <a:p>
            <a:pPr>
              <a:defRPr/>
            </a:pPr>
            <a:r>
              <a:rPr lang="en-US" altLang="zh-CN" dirty="0" smtClean="0"/>
              <a:t>1</a:t>
            </a:r>
            <a:r>
              <a:rPr lang="zh-CN" altLang="zh-CN" dirty="0" smtClean="0"/>
              <a:t>．溶液</a:t>
            </a:r>
            <a:r>
              <a:rPr lang="en-US" altLang="zh-CN" dirty="0" smtClean="0"/>
              <a:t>I</a:t>
            </a:r>
            <a:r>
              <a:rPr lang="zh-CN" altLang="zh-CN" dirty="0" smtClean="0"/>
              <a:t>—溶菌液：</a:t>
            </a:r>
            <a:r>
              <a:rPr lang="en-US" altLang="zh-CN" dirty="0" smtClean="0"/>
              <a:t> </a:t>
            </a:r>
            <a:r>
              <a:rPr lang="zh-CN" altLang="zh-CN" dirty="0" smtClean="0"/>
              <a:t>溶菌酶：它是糖苷水解酶，能水解菌体细胞壁的主要化学成分肽聚糖中的β</a:t>
            </a:r>
            <a:r>
              <a:rPr lang="en-US" altLang="zh-CN" dirty="0" smtClean="0"/>
              <a:t>-1,4</a:t>
            </a:r>
            <a:r>
              <a:rPr lang="zh-CN" altLang="zh-CN" dirty="0" smtClean="0"/>
              <a:t>糖苷键，因而具有溶菌的作用。当溶液中</a:t>
            </a:r>
            <a:r>
              <a:rPr lang="en-US" altLang="zh-CN" dirty="0" smtClean="0"/>
              <a:t>pH</a:t>
            </a:r>
            <a:r>
              <a:rPr lang="zh-CN" altLang="zh-CN" dirty="0" smtClean="0"/>
              <a:t>小于</a:t>
            </a:r>
            <a:r>
              <a:rPr lang="en-US" altLang="zh-CN" dirty="0" smtClean="0"/>
              <a:t>8</a:t>
            </a:r>
            <a:r>
              <a:rPr lang="zh-CN" altLang="zh-CN" dirty="0" smtClean="0"/>
              <a:t>时，溶菌酶作用受到抑制。</a:t>
            </a:r>
            <a:r>
              <a:rPr lang="en-US" altLang="zh-CN" dirty="0" smtClean="0"/>
              <a:t> </a:t>
            </a:r>
            <a:endParaRPr lang="zh-CN" altLang="zh-CN" dirty="0" smtClean="0"/>
          </a:p>
          <a:p>
            <a:pPr>
              <a:defRPr/>
            </a:pPr>
            <a:r>
              <a:rPr lang="zh-CN" altLang="zh-CN" dirty="0" smtClean="0"/>
              <a:t>葡萄糖：增加溶液的粘度，维持渗透压，防止</a:t>
            </a:r>
            <a:r>
              <a:rPr lang="en-US" altLang="zh-CN" dirty="0" smtClean="0"/>
              <a:t>DNA</a:t>
            </a:r>
            <a:r>
              <a:rPr lang="zh-CN" altLang="zh-CN" dirty="0" smtClean="0"/>
              <a:t>受机械剪切力作用而降解。</a:t>
            </a:r>
            <a:r>
              <a:rPr lang="en-US" altLang="zh-CN" dirty="0" smtClean="0"/>
              <a:t> EDTA</a:t>
            </a:r>
            <a:r>
              <a:rPr lang="zh-CN" altLang="zh-CN" dirty="0" smtClean="0"/>
              <a:t>：（</a:t>
            </a:r>
            <a:r>
              <a:rPr lang="en-US" altLang="zh-CN" dirty="0" smtClean="0"/>
              <a:t>1</a:t>
            </a:r>
            <a:r>
              <a:rPr lang="zh-CN" altLang="zh-CN" dirty="0" smtClean="0"/>
              <a:t>）螯合</a:t>
            </a:r>
            <a:r>
              <a:rPr lang="en-US" altLang="zh-CN" dirty="0" smtClean="0"/>
              <a:t>Mg2</a:t>
            </a:r>
            <a:r>
              <a:rPr lang="zh-CN" altLang="zh-CN" dirty="0" smtClean="0"/>
              <a:t>＋、</a:t>
            </a:r>
            <a:r>
              <a:rPr lang="en-US" altLang="zh-CN" dirty="0" smtClean="0"/>
              <a:t>Ca2</a:t>
            </a:r>
            <a:r>
              <a:rPr lang="zh-CN" altLang="zh-CN" dirty="0" smtClean="0"/>
              <a:t>＋等金属离子，抑制脱氧核糖核酸酶对</a:t>
            </a:r>
            <a:r>
              <a:rPr lang="en-US" altLang="zh-CN" dirty="0" smtClean="0"/>
              <a:t>DNA</a:t>
            </a:r>
            <a:r>
              <a:rPr lang="zh-CN" altLang="zh-CN" dirty="0" smtClean="0"/>
              <a:t>的降解作用（</a:t>
            </a:r>
            <a:r>
              <a:rPr lang="en-US" altLang="zh-CN" dirty="0" err="1" smtClean="0"/>
              <a:t>DNase</a:t>
            </a:r>
            <a:r>
              <a:rPr lang="zh-CN" altLang="zh-CN" dirty="0" smtClean="0"/>
              <a:t>作用时需要一定的金属离子作辅基）</a:t>
            </a:r>
            <a:r>
              <a:rPr lang="en-US" altLang="zh-CN" dirty="0" smtClean="0"/>
              <a:t>;</a:t>
            </a:r>
            <a:r>
              <a:rPr lang="zh-CN" altLang="zh-CN" dirty="0" smtClean="0"/>
              <a:t>（</a:t>
            </a:r>
            <a:r>
              <a:rPr lang="en-US" altLang="zh-CN" dirty="0" smtClean="0"/>
              <a:t>2</a:t>
            </a:r>
            <a:r>
              <a:rPr lang="zh-CN" altLang="zh-CN" dirty="0" smtClean="0"/>
              <a:t>）</a:t>
            </a:r>
            <a:r>
              <a:rPr lang="en-US" altLang="zh-CN" dirty="0" smtClean="0"/>
              <a:t>EDTA</a:t>
            </a:r>
            <a:r>
              <a:rPr lang="zh-CN" altLang="zh-CN" dirty="0" smtClean="0"/>
              <a:t>的存在，有利于溶菌酶的作用，因为溶菌酶的反应要求有较低的离子强度的环境。</a:t>
            </a:r>
            <a:r>
              <a:rPr lang="en-US" altLang="zh-CN" dirty="0" smtClean="0"/>
              <a:t>  </a:t>
            </a:r>
            <a:endParaRPr lang="zh-CN" altLang="zh-CN" dirty="0" smtClean="0"/>
          </a:p>
          <a:p>
            <a:pPr>
              <a:defRPr/>
            </a:pPr>
            <a:r>
              <a:rPr lang="en-US" altLang="zh-CN" dirty="0" smtClean="0"/>
              <a:t>2</a:t>
            </a:r>
            <a:r>
              <a:rPr lang="zh-CN" altLang="zh-CN" dirty="0" smtClean="0"/>
              <a:t>．溶液</a:t>
            </a:r>
            <a:r>
              <a:rPr lang="en-US" altLang="zh-CN" dirty="0" smtClean="0"/>
              <a:t>II</a:t>
            </a:r>
            <a:r>
              <a:rPr lang="zh-CN" altLang="zh-CN" dirty="0" smtClean="0"/>
              <a:t>－</a:t>
            </a:r>
            <a:r>
              <a:rPr lang="en-US" altLang="zh-CN" dirty="0" err="1" smtClean="0"/>
              <a:t>NaOH</a:t>
            </a:r>
            <a:r>
              <a:rPr lang="zh-CN" altLang="zh-CN" dirty="0" smtClean="0"/>
              <a:t>－</a:t>
            </a:r>
            <a:r>
              <a:rPr lang="en-US" altLang="zh-CN" dirty="0" smtClean="0"/>
              <a:t>SDS</a:t>
            </a:r>
            <a:r>
              <a:rPr lang="zh-CN" altLang="zh-CN" dirty="0" smtClean="0"/>
              <a:t>液：</a:t>
            </a:r>
            <a:r>
              <a:rPr lang="en-US" altLang="zh-CN" dirty="0" smtClean="0"/>
              <a:t>  </a:t>
            </a:r>
            <a:endParaRPr lang="zh-CN" altLang="zh-CN" dirty="0" smtClean="0"/>
          </a:p>
          <a:p>
            <a:pPr>
              <a:defRPr/>
            </a:pPr>
            <a:r>
              <a:rPr lang="en-US" altLang="zh-CN" dirty="0" err="1" smtClean="0"/>
              <a:t>NaOH</a:t>
            </a:r>
            <a:r>
              <a:rPr lang="zh-CN" altLang="zh-CN" dirty="0" smtClean="0"/>
              <a:t>：核酸在</a:t>
            </a:r>
            <a:r>
              <a:rPr lang="en-US" altLang="zh-CN" dirty="0" smtClean="0"/>
              <a:t>pH</a:t>
            </a:r>
            <a:r>
              <a:rPr lang="zh-CN" altLang="zh-CN" dirty="0" smtClean="0"/>
              <a:t>大于</a:t>
            </a:r>
            <a:r>
              <a:rPr lang="en-US" altLang="zh-CN" dirty="0" smtClean="0"/>
              <a:t>5</a:t>
            </a:r>
            <a:r>
              <a:rPr lang="zh-CN" altLang="zh-CN" dirty="0" smtClean="0"/>
              <a:t>，小于</a:t>
            </a:r>
            <a:r>
              <a:rPr lang="en-US" altLang="zh-CN" dirty="0" smtClean="0"/>
              <a:t>9</a:t>
            </a:r>
            <a:r>
              <a:rPr lang="zh-CN" altLang="zh-CN" dirty="0" smtClean="0"/>
              <a:t>的溶液中，是稳定的。但当</a:t>
            </a:r>
            <a:r>
              <a:rPr lang="en-US" altLang="zh-CN" dirty="0" smtClean="0"/>
              <a:t>pH</a:t>
            </a:r>
            <a:r>
              <a:rPr lang="zh-CN" altLang="zh-CN" dirty="0" smtClean="0"/>
              <a:t>＞</a:t>
            </a:r>
            <a:r>
              <a:rPr lang="en-US" altLang="zh-CN" dirty="0" smtClean="0"/>
              <a:t>12</a:t>
            </a:r>
            <a:r>
              <a:rPr lang="zh-CN" altLang="zh-CN" dirty="0" smtClean="0"/>
              <a:t>或</a:t>
            </a:r>
            <a:r>
              <a:rPr lang="en-US" altLang="zh-CN" dirty="0" smtClean="0"/>
              <a:t>pH</a:t>
            </a:r>
            <a:r>
              <a:rPr lang="zh-CN" altLang="zh-CN" dirty="0" smtClean="0"/>
              <a:t>＜</a:t>
            </a:r>
            <a:r>
              <a:rPr lang="en-US" altLang="zh-CN" dirty="0" smtClean="0"/>
              <a:t>3</a:t>
            </a:r>
            <a:r>
              <a:rPr lang="zh-CN" altLang="zh-CN" dirty="0" smtClean="0"/>
              <a:t>时，就会引起双链之间氢键的解离而变性。在溶液</a:t>
            </a:r>
            <a:r>
              <a:rPr lang="en-US" altLang="zh-CN" dirty="0" smtClean="0"/>
              <a:t>II</a:t>
            </a:r>
            <a:r>
              <a:rPr lang="zh-CN" altLang="zh-CN" dirty="0" smtClean="0"/>
              <a:t>中的</a:t>
            </a:r>
            <a:r>
              <a:rPr lang="en-US" altLang="zh-CN" dirty="0" err="1" smtClean="0"/>
              <a:t>NaOH</a:t>
            </a:r>
            <a:r>
              <a:rPr lang="zh-CN" altLang="zh-CN" dirty="0" smtClean="0"/>
              <a:t>浓度为</a:t>
            </a:r>
            <a:r>
              <a:rPr lang="en-US" altLang="zh-CN" dirty="0" smtClean="0"/>
              <a:t>0.2mo1</a:t>
            </a:r>
            <a:r>
              <a:rPr lang="zh-CN" altLang="zh-CN" dirty="0" smtClean="0"/>
              <a:t>／</a:t>
            </a:r>
            <a:r>
              <a:rPr lang="en-US" altLang="zh-CN" dirty="0" smtClean="0"/>
              <a:t>L</a:t>
            </a:r>
            <a:r>
              <a:rPr lang="zh-CN" altLang="zh-CN" dirty="0" smtClean="0"/>
              <a:t>，加抽提液时，该系统的</a:t>
            </a:r>
            <a:r>
              <a:rPr lang="en-US" altLang="zh-CN" dirty="0" smtClean="0"/>
              <a:t>pH</a:t>
            </a:r>
            <a:r>
              <a:rPr lang="zh-CN" altLang="zh-CN" dirty="0" smtClean="0"/>
              <a:t>就高达</a:t>
            </a:r>
            <a:r>
              <a:rPr lang="en-US" altLang="zh-CN" dirty="0" smtClean="0"/>
              <a:t>12.6</a:t>
            </a:r>
            <a:r>
              <a:rPr lang="zh-CN" altLang="zh-CN" dirty="0" smtClean="0"/>
              <a:t>，因而促使染色体</a:t>
            </a:r>
            <a:r>
              <a:rPr lang="en-US" altLang="zh-CN" dirty="0" smtClean="0"/>
              <a:t>DNA</a:t>
            </a:r>
            <a:r>
              <a:rPr lang="zh-CN" altLang="zh-CN" dirty="0" smtClean="0"/>
              <a:t>与质粒</a:t>
            </a:r>
            <a:r>
              <a:rPr lang="en-US" altLang="zh-CN" dirty="0" smtClean="0"/>
              <a:t>DNA</a:t>
            </a:r>
            <a:r>
              <a:rPr lang="zh-CN" altLang="zh-CN" dirty="0" smtClean="0"/>
              <a:t>的变性。</a:t>
            </a:r>
            <a:r>
              <a:rPr lang="en-US" altLang="zh-CN" dirty="0" smtClean="0"/>
              <a:t> </a:t>
            </a:r>
            <a:endParaRPr lang="zh-CN" altLang="zh-CN" dirty="0" smtClean="0"/>
          </a:p>
          <a:p>
            <a:pPr>
              <a:defRPr/>
            </a:pPr>
            <a:r>
              <a:rPr lang="en-US" altLang="zh-CN" dirty="0" smtClean="0"/>
              <a:t>SDS</a:t>
            </a:r>
            <a:r>
              <a:rPr lang="zh-CN" altLang="zh-CN" dirty="0" smtClean="0"/>
              <a:t>：</a:t>
            </a:r>
            <a:r>
              <a:rPr lang="en-US" altLang="zh-CN" dirty="0" smtClean="0"/>
              <a:t>SDS</a:t>
            </a:r>
            <a:r>
              <a:rPr lang="zh-CN" altLang="zh-CN" dirty="0" smtClean="0"/>
              <a:t>是离子型表面活性剂。它主要功能有：（</a:t>
            </a:r>
            <a:r>
              <a:rPr lang="en-US" altLang="zh-CN" dirty="0" smtClean="0"/>
              <a:t>1</a:t>
            </a:r>
            <a:r>
              <a:rPr lang="zh-CN" altLang="zh-CN" dirty="0" smtClean="0"/>
              <a:t>）溶解细胞膜上的脂质与蛋白，因而溶解膜蛋白而破坏细胞膜。（</a:t>
            </a:r>
            <a:r>
              <a:rPr lang="en-US" altLang="zh-CN" dirty="0" smtClean="0"/>
              <a:t>2</a:t>
            </a:r>
            <a:r>
              <a:rPr lang="zh-CN" altLang="zh-CN" dirty="0" smtClean="0"/>
              <a:t>）解聚细胞中的核蛋白。（</a:t>
            </a:r>
            <a:r>
              <a:rPr lang="en-US" altLang="zh-CN" dirty="0" smtClean="0"/>
              <a:t>3</a:t>
            </a:r>
            <a:r>
              <a:rPr lang="zh-CN" altLang="zh-CN" dirty="0" smtClean="0"/>
              <a:t>）</a:t>
            </a:r>
            <a:r>
              <a:rPr lang="en-US" altLang="zh-CN" dirty="0" smtClean="0"/>
              <a:t>SDS</a:t>
            </a:r>
            <a:r>
              <a:rPr lang="zh-CN" altLang="zh-CN" dirty="0" smtClean="0"/>
              <a:t>能与蛋白质结合成为</a:t>
            </a:r>
            <a:r>
              <a:rPr lang="en-US" altLang="zh-CN" dirty="0" smtClean="0"/>
              <a:t>R-O-SO3-</a:t>
            </a:r>
            <a:r>
              <a:rPr lang="zh-CN" altLang="zh-CN" dirty="0" smtClean="0"/>
              <a:t>…</a:t>
            </a:r>
            <a:r>
              <a:rPr lang="en-US" altLang="zh-CN" dirty="0" smtClean="0"/>
              <a:t>R</a:t>
            </a:r>
            <a:r>
              <a:rPr lang="zh-CN" altLang="zh-CN" dirty="0" smtClean="0"/>
              <a:t>＋</a:t>
            </a:r>
            <a:r>
              <a:rPr lang="en-US" altLang="zh-CN" dirty="0" smtClean="0"/>
              <a:t>-</a:t>
            </a:r>
            <a:r>
              <a:rPr lang="zh-CN" altLang="zh-CN" dirty="0" smtClean="0"/>
              <a:t>蛋白质的复合物，使蛋白质变性而沉淀下来。但是</a:t>
            </a:r>
            <a:r>
              <a:rPr lang="en-US" altLang="zh-CN" dirty="0" smtClean="0"/>
              <a:t>SDS</a:t>
            </a:r>
            <a:r>
              <a:rPr lang="zh-CN" altLang="zh-CN" dirty="0" smtClean="0"/>
              <a:t>能抑制核糖核酸酶的作用，所以在以后的提取过程中，必须把它去除干净，防止在下一步操作中（用</a:t>
            </a:r>
            <a:r>
              <a:rPr lang="en-US" altLang="zh-CN" dirty="0" err="1" smtClean="0"/>
              <a:t>RNase</a:t>
            </a:r>
            <a:r>
              <a:rPr lang="zh-CN" altLang="zh-CN" dirty="0" smtClean="0"/>
              <a:t>去除</a:t>
            </a:r>
            <a:r>
              <a:rPr lang="en-US" altLang="zh-CN" dirty="0" smtClean="0"/>
              <a:t>RNA</a:t>
            </a:r>
            <a:r>
              <a:rPr lang="zh-CN" altLang="zh-CN" dirty="0" smtClean="0"/>
              <a:t>时）受到干扰。</a:t>
            </a:r>
            <a:r>
              <a:rPr lang="en-US" altLang="zh-CN" dirty="0" smtClean="0"/>
              <a:t>  </a:t>
            </a:r>
            <a:endParaRPr lang="zh-CN" altLang="zh-CN" dirty="0" smtClean="0"/>
          </a:p>
          <a:p>
            <a:pPr>
              <a:defRPr/>
            </a:pPr>
            <a:r>
              <a:rPr lang="en-US" altLang="zh-CN" dirty="0" smtClean="0"/>
              <a:t>3. </a:t>
            </a:r>
            <a:r>
              <a:rPr lang="zh-CN" altLang="zh-CN" dirty="0" smtClean="0"/>
              <a:t>溶液</a:t>
            </a:r>
            <a:r>
              <a:rPr lang="en-US" altLang="zh-CN" dirty="0" smtClean="0"/>
              <a:t>III--3mol</a:t>
            </a:r>
            <a:r>
              <a:rPr lang="zh-CN" altLang="zh-CN" dirty="0" smtClean="0"/>
              <a:t>／</a:t>
            </a:r>
            <a:r>
              <a:rPr lang="en-US" altLang="zh-CN" dirty="0" smtClean="0"/>
              <a:t>L </a:t>
            </a:r>
            <a:r>
              <a:rPr lang="en-US" altLang="zh-CN" dirty="0" err="1" smtClean="0"/>
              <a:t>NaAc</a:t>
            </a:r>
            <a:r>
              <a:rPr lang="zh-CN" altLang="zh-CN" dirty="0" smtClean="0"/>
              <a:t>（</a:t>
            </a:r>
            <a:r>
              <a:rPr lang="en-US" altLang="zh-CN" dirty="0" smtClean="0"/>
              <a:t>pH4.8</a:t>
            </a:r>
            <a:r>
              <a:rPr lang="zh-CN" altLang="zh-CN" dirty="0" smtClean="0"/>
              <a:t>）溶液：</a:t>
            </a:r>
            <a:r>
              <a:rPr lang="en-US" altLang="zh-CN" dirty="0" smtClean="0"/>
              <a:t> </a:t>
            </a:r>
            <a:endParaRPr lang="zh-CN" altLang="zh-CN" dirty="0" smtClean="0"/>
          </a:p>
          <a:p>
            <a:pPr>
              <a:defRPr/>
            </a:pPr>
            <a:r>
              <a:rPr lang="en-US" altLang="zh-CN" dirty="0" err="1" smtClean="0"/>
              <a:t>NaAc</a:t>
            </a:r>
            <a:r>
              <a:rPr lang="zh-CN" altLang="zh-CN" dirty="0" smtClean="0"/>
              <a:t>的水溶液呈碱性，为了调节</a:t>
            </a:r>
            <a:r>
              <a:rPr lang="en-US" altLang="zh-CN" dirty="0" smtClean="0"/>
              <a:t>pH</a:t>
            </a:r>
            <a:r>
              <a:rPr lang="zh-CN" altLang="zh-CN" dirty="0" smtClean="0"/>
              <a:t>至</a:t>
            </a:r>
            <a:r>
              <a:rPr lang="en-US" altLang="zh-CN" dirty="0" smtClean="0"/>
              <a:t>4.8</a:t>
            </a:r>
            <a:r>
              <a:rPr lang="zh-CN" altLang="zh-CN" dirty="0" smtClean="0"/>
              <a:t>，必须加入大量的冰醋酸。所以该溶液实际上是</a:t>
            </a:r>
            <a:r>
              <a:rPr lang="en-US" altLang="zh-CN" dirty="0" err="1" smtClean="0"/>
              <a:t>NaAc-HAc</a:t>
            </a:r>
            <a:r>
              <a:rPr lang="zh-CN" altLang="zh-CN" dirty="0" smtClean="0"/>
              <a:t>的缓冲液。用</a:t>
            </a:r>
            <a:r>
              <a:rPr lang="en-US" altLang="zh-CN" dirty="0" smtClean="0"/>
              <a:t>pH4.8</a:t>
            </a:r>
            <a:r>
              <a:rPr lang="zh-CN" altLang="zh-CN" dirty="0" smtClean="0"/>
              <a:t>的</a:t>
            </a:r>
            <a:r>
              <a:rPr lang="en-US" altLang="zh-CN" dirty="0" err="1" smtClean="0"/>
              <a:t>NaAc</a:t>
            </a:r>
            <a:r>
              <a:rPr lang="zh-CN" altLang="zh-CN" dirty="0" smtClean="0"/>
              <a:t>溶液是为了把</a:t>
            </a:r>
            <a:r>
              <a:rPr lang="en-US" altLang="zh-CN" dirty="0" smtClean="0"/>
              <a:t>pH12.6</a:t>
            </a:r>
            <a:r>
              <a:rPr lang="zh-CN" altLang="zh-CN" dirty="0" smtClean="0"/>
              <a:t>的抽提液，调回</a:t>
            </a:r>
            <a:r>
              <a:rPr lang="en-US" altLang="zh-CN" dirty="0" smtClean="0"/>
              <a:t>pH</a:t>
            </a:r>
            <a:r>
              <a:rPr lang="zh-CN" altLang="zh-CN" dirty="0" smtClean="0"/>
              <a:t>至中性，使变性的质粒</a:t>
            </a:r>
            <a:r>
              <a:rPr lang="en-US" altLang="zh-CN" dirty="0" smtClean="0"/>
              <a:t>DNA</a:t>
            </a:r>
            <a:r>
              <a:rPr lang="zh-CN" altLang="zh-CN" dirty="0" smtClean="0"/>
              <a:t>能够复性，并能稳定存在。而高盐的</a:t>
            </a:r>
            <a:r>
              <a:rPr lang="en-US" altLang="zh-CN" dirty="0" smtClean="0"/>
              <a:t>3mol</a:t>
            </a:r>
            <a:r>
              <a:rPr lang="zh-CN" altLang="zh-CN" dirty="0" smtClean="0"/>
              <a:t>／</a:t>
            </a:r>
            <a:r>
              <a:rPr lang="en-US" altLang="zh-CN" dirty="0" smtClean="0"/>
              <a:t>L </a:t>
            </a:r>
            <a:r>
              <a:rPr lang="en-US" altLang="zh-CN" dirty="0" err="1" smtClean="0"/>
              <a:t>NaAc</a:t>
            </a:r>
            <a:r>
              <a:rPr lang="zh-CN" altLang="zh-CN" dirty="0" smtClean="0"/>
              <a:t>有利于变性的大分子染色体</a:t>
            </a:r>
            <a:r>
              <a:rPr lang="en-US" altLang="zh-CN" dirty="0" smtClean="0"/>
              <a:t>DNA</a:t>
            </a:r>
            <a:r>
              <a:rPr lang="zh-CN" altLang="zh-CN" dirty="0" smtClean="0"/>
              <a:t>、</a:t>
            </a:r>
            <a:r>
              <a:rPr lang="en-US" altLang="zh-CN" dirty="0" smtClean="0"/>
              <a:t>RNA</a:t>
            </a:r>
            <a:r>
              <a:rPr lang="zh-CN" altLang="zh-CN" dirty="0" smtClean="0"/>
              <a:t>以及</a:t>
            </a:r>
            <a:r>
              <a:rPr lang="en-US" altLang="zh-CN" dirty="0" smtClean="0"/>
              <a:t>SDS-</a:t>
            </a:r>
            <a:r>
              <a:rPr lang="zh-CN" altLang="zh-CN" dirty="0" smtClean="0"/>
              <a:t>蛋白复合物凝聚而沉淀之。前者是因为中和核酸上的电荷，减少相斥力而互相聚合，后者是因为钠盐与</a:t>
            </a:r>
            <a:r>
              <a:rPr lang="en-US" altLang="zh-CN" dirty="0" smtClean="0"/>
              <a:t>SDS</a:t>
            </a:r>
            <a:r>
              <a:rPr lang="zh-CN" altLang="zh-CN" dirty="0" smtClean="0"/>
              <a:t>－蛋白复合物作用后，能形成较小的钠盐形式复合物，使沉淀更完全。</a:t>
            </a:r>
            <a:r>
              <a:rPr lang="en-US" altLang="zh-CN" dirty="0" smtClean="0"/>
              <a:t>  </a:t>
            </a:r>
            <a:endParaRPr lang="zh-CN" altLang="zh-CN" dirty="0" smtClean="0"/>
          </a:p>
          <a:p>
            <a:pPr>
              <a:defRPr/>
            </a:pPr>
            <a:r>
              <a:rPr lang="en-US" altLang="zh-CN" dirty="0" smtClean="0"/>
              <a:t>4</a:t>
            </a:r>
            <a:r>
              <a:rPr lang="zh-CN" altLang="zh-CN" dirty="0" smtClean="0"/>
              <a:t>．为什么用无水乙醇沉淀</a:t>
            </a:r>
            <a:r>
              <a:rPr lang="en-US" altLang="zh-CN" dirty="0" smtClean="0"/>
              <a:t>DNA</a:t>
            </a:r>
            <a:r>
              <a:rPr lang="zh-CN" altLang="zh-CN" dirty="0" smtClean="0"/>
              <a:t>？</a:t>
            </a:r>
            <a:r>
              <a:rPr lang="en-US" altLang="zh-CN" dirty="0" smtClean="0"/>
              <a:t> </a:t>
            </a:r>
            <a:endParaRPr lang="zh-CN" altLang="zh-CN" dirty="0" smtClean="0"/>
          </a:p>
          <a:p>
            <a:pPr>
              <a:defRPr/>
            </a:pPr>
            <a:r>
              <a:rPr lang="zh-CN" altLang="zh-CN" dirty="0" smtClean="0"/>
              <a:t>用无水乙醇沉淀</a:t>
            </a:r>
            <a:r>
              <a:rPr lang="en-US" altLang="zh-CN" dirty="0" smtClean="0"/>
              <a:t>DNA</a:t>
            </a:r>
            <a:r>
              <a:rPr lang="zh-CN" altLang="zh-CN" dirty="0" smtClean="0"/>
              <a:t>，这是实验中最常用的沉淀</a:t>
            </a:r>
            <a:r>
              <a:rPr lang="en-US" altLang="zh-CN" dirty="0" smtClean="0"/>
              <a:t>DNA</a:t>
            </a:r>
            <a:r>
              <a:rPr lang="zh-CN" altLang="zh-CN" dirty="0" smtClean="0"/>
              <a:t>的方法。乙醇的优点是可以任意比和水相混溶，乙醇与核酸不会起任何化学反应，对</a:t>
            </a:r>
            <a:r>
              <a:rPr lang="en-US" altLang="zh-CN" dirty="0" smtClean="0"/>
              <a:t>DNA</a:t>
            </a:r>
            <a:r>
              <a:rPr lang="zh-CN" altLang="zh-CN" dirty="0" smtClean="0"/>
              <a:t>很安全，因此是理想的沉淀剂。</a:t>
            </a:r>
            <a:r>
              <a:rPr lang="en-US" altLang="zh-CN" dirty="0" smtClean="0"/>
              <a:t> </a:t>
            </a:r>
            <a:endParaRPr lang="zh-CN" altLang="zh-CN" dirty="0" smtClean="0"/>
          </a:p>
          <a:p>
            <a:pPr>
              <a:defRPr/>
            </a:pPr>
            <a:r>
              <a:rPr lang="en-US" altLang="zh-CN" dirty="0" smtClean="0"/>
              <a:t>DNA</a:t>
            </a:r>
            <a:r>
              <a:rPr lang="zh-CN" altLang="zh-CN" dirty="0" smtClean="0"/>
              <a:t>溶液是</a:t>
            </a:r>
            <a:r>
              <a:rPr lang="en-US" altLang="zh-CN" dirty="0" smtClean="0"/>
              <a:t>DNA</a:t>
            </a:r>
            <a:r>
              <a:rPr lang="zh-CN" altLang="zh-CN" dirty="0" smtClean="0"/>
              <a:t>以水合状态稳定存在，当加入乙醇时，乙醇会夺去</a:t>
            </a:r>
            <a:r>
              <a:rPr lang="en-US" altLang="zh-CN" dirty="0" smtClean="0"/>
              <a:t>DNA</a:t>
            </a:r>
            <a:r>
              <a:rPr lang="zh-CN" altLang="zh-CN" dirty="0" smtClean="0"/>
              <a:t>周围的水分子，使</a:t>
            </a:r>
            <a:r>
              <a:rPr lang="en-US" altLang="zh-CN" dirty="0" smtClean="0"/>
              <a:t>DNA</a:t>
            </a:r>
            <a:r>
              <a:rPr lang="zh-CN" altLang="zh-CN" dirty="0" smtClean="0"/>
              <a:t>失水而易于聚合。一般实验中，是加</a:t>
            </a:r>
            <a:r>
              <a:rPr lang="en-US" altLang="zh-CN" dirty="0" smtClean="0"/>
              <a:t>2</a:t>
            </a:r>
            <a:r>
              <a:rPr lang="zh-CN" altLang="zh-CN" dirty="0" smtClean="0"/>
              <a:t>倍体积的无水乙醇与</a:t>
            </a:r>
            <a:r>
              <a:rPr lang="en-US" altLang="zh-CN" dirty="0" smtClean="0"/>
              <a:t>DNA</a:t>
            </a:r>
            <a:r>
              <a:rPr lang="zh-CN" altLang="zh-CN" dirty="0" smtClean="0"/>
              <a:t>相混合，其乙醇的最终含量占</a:t>
            </a:r>
            <a:r>
              <a:rPr lang="en-US" altLang="zh-CN" dirty="0" smtClean="0"/>
              <a:t>67</a:t>
            </a:r>
            <a:r>
              <a:rPr lang="zh-CN" altLang="zh-CN" dirty="0" smtClean="0"/>
              <a:t>％左右。因而也可改用</a:t>
            </a:r>
            <a:r>
              <a:rPr lang="en-US" altLang="zh-CN" dirty="0" smtClean="0"/>
              <a:t>95</a:t>
            </a:r>
            <a:r>
              <a:rPr lang="zh-CN" altLang="zh-CN" dirty="0" smtClean="0"/>
              <a:t>％乙醇来替代无水乙醇（因为无水乙醇的价格远远比</a:t>
            </a:r>
            <a:r>
              <a:rPr lang="en-US" altLang="zh-CN" dirty="0" smtClean="0"/>
              <a:t>95</a:t>
            </a:r>
            <a:r>
              <a:rPr lang="zh-CN" altLang="zh-CN" dirty="0" smtClean="0"/>
              <a:t>％乙醇昂贵）。但是加</a:t>
            </a:r>
            <a:r>
              <a:rPr lang="en-US" altLang="zh-CN" dirty="0" smtClean="0"/>
              <a:t>95</a:t>
            </a:r>
            <a:r>
              <a:rPr lang="zh-CN" altLang="zh-CN" dirty="0" smtClean="0"/>
              <a:t>％的乙醇使总体积增大，而</a:t>
            </a:r>
            <a:r>
              <a:rPr lang="en-US" altLang="zh-CN" dirty="0" smtClean="0"/>
              <a:t>DNA</a:t>
            </a:r>
            <a:r>
              <a:rPr lang="zh-CN" altLang="zh-CN" dirty="0" smtClean="0"/>
              <a:t>在溶液中有一定程度的溶解，因而</a:t>
            </a:r>
            <a:r>
              <a:rPr lang="en-US" altLang="zh-CN" dirty="0" smtClean="0"/>
              <a:t>DNA</a:t>
            </a:r>
            <a:r>
              <a:rPr lang="zh-CN" altLang="zh-CN" dirty="0" smtClean="0"/>
              <a:t>损失也增大，尤其用多次乙醇沉淀时，就会影响收得率。折中的做法是初次沉淀</a:t>
            </a:r>
            <a:r>
              <a:rPr lang="en-US" altLang="zh-CN" dirty="0" smtClean="0"/>
              <a:t>DNA</a:t>
            </a:r>
            <a:r>
              <a:rPr lang="zh-CN" altLang="zh-CN" dirty="0" smtClean="0"/>
              <a:t>时可用</a:t>
            </a:r>
            <a:r>
              <a:rPr lang="en-US" altLang="zh-CN" dirty="0" smtClean="0"/>
              <a:t>95</a:t>
            </a:r>
            <a:r>
              <a:rPr lang="zh-CN" altLang="zh-CN" dirty="0" smtClean="0"/>
              <a:t>％乙醇代替无水乙酵，最后的沉淀步骤要使用无水乙醇。也可以用</a:t>
            </a:r>
            <a:r>
              <a:rPr lang="en-US" altLang="zh-CN" dirty="0" smtClean="0"/>
              <a:t>0.6</a:t>
            </a:r>
            <a:r>
              <a:rPr lang="zh-CN" altLang="zh-CN" dirty="0" smtClean="0"/>
              <a:t>倍体积的异丙醇选择性沉淀</a:t>
            </a:r>
            <a:r>
              <a:rPr lang="en-US" altLang="zh-CN" dirty="0" smtClean="0"/>
              <a:t>DNA</a:t>
            </a:r>
            <a:r>
              <a:rPr lang="zh-CN" altLang="zh-CN" dirty="0" smtClean="0"/>
              <a:t>。一般在室温下放置</a:t>
            </a:r>
            <a:r>
              <a:rPr lang="en-US" altLang="zh-CN" dirty="0" smtClean="0"/>
              <a:t>15</a:t>
            </a:r>
            <a:r>
              <a:rPr lang="zh-CN" altLang="zh-CN" dirty="0" smtClean="0"/>
              <a:t>－</a:t>
            </a:r>
            <a:r>
              <a:rPr lang="en-US" altLang="zh-CN" dirty="0" smtClean="0"/>
              <a:t>30</a:t>
            </a:r>
            <a:r>
              <a:rPr lang="zh-CN" altLang="zh-CN" dirty="0" smtClean="0"/>
              <a:t>分钟即可。</a:t>
            </a:r>
            <a:r>
              <a:rPr lang="en-US" altLang="zh-CN" dirty="0" smtClean="0"/>
              <a:t>  </a:t>
            </a:r>
            <a:endParaRPr lang="zh-CN" altLang="zh-CN" dirty="0" smtClean="0"/>
          </a:p>
          <a:p>
            <a:pPr>
              <a:defRPr/>
            </a:pPr>
            <a:r>
              <a:rPr lang="en-US" altLang="zh-CN" dirty="0" smtClean="0"/>
              <a:t>5</a:t>
            </a:r>
            <a:r>
              <a:rPr lang="zh-CN" altLang="zh-CN" dirty="0" smtClean="0"/>
              <a:t>．在用乙醇沉淀</a:t>
            </a:r>
            <a:r>
              <a:rPr lang="en-US" altLang="zh-CN" dirty="0" smtClean="0"/>
              <a:t>DNA</a:t>
            </a:r>
            <a:r>
              <a:rPr lang="zh-CN" altLang="zh-CN" dirty="0" smtClean="0"/>
              <a:t>时，为什么一定要加</a:t>
            </a:r>
            <a:r>
              <a:rPr lang="en-US" altLang="zh-CN" dirty="0" err="1" smtClean="0"/>
              <a:t>NaAc</a:t>
            </a:r>
            <a:r>
              <a:rPr lang="zh-CN" altLang="zh-CN" dirty="0" smtClean="0"/>
              <a:t>或</a:t>
            </a:r>
            <a:r>
              <a:rPr lang="en-US" altLang="zh-CN" dirty="0" err="1" smtClean="0"/>
              <a:t>NaCl</a:t>
            </a:r>
            <a:r>
              <a:rPr lang="zh-CN" altLang="zh-CN" dirty="0" smtClean="0"/>
              <a:t>至最终浓度达</a:t>
            </a:r>
            <a:r>
              <a:rPr lang="en-US" altLang="zh-CN" dirty="0" smtClean="0"/>
              <a:t>0.1</a:t>
            </a:r>
            <a:r>
              <a:rPr lang="zh-CN" altLang="zh-CN" dirty="0" smtClean="0"/>
              <a:t>～</a:t>
            </a:r>
            <a:r>
              <a:rPr lang="en-US" altLang="zh-CN" dirty="0" smtClean="0"/>
              <a:t>0.25mol/L</a:t>
            </a:r>
            <a:r>
              <a:rPr lang="zh-CN" altLang="zh-CN" dirty="0" smtClean="0"/>
              <a:t>？</a:t>
            </a:r>
            <a:r>
              <a:rPr lang="en-US" altLang="zh-CN" dirty="0" smtClean="0"/>
              <a:t> </a:t>
            </a:r>
            <a:endParaRPr lang="zh-CN" altLang="zh-CN" dirty="0" smtClean="0"/>
          </a:p>
          <a:p>
            <a:pPr>
              <a:defRPr/>
            </a:pPr>
            <a:r>
              <a:rPr lang="zh-CN" altLang="zh-CN" dirty="0" smtClean="0"/>
              <a:t>在</a:t>
            </a:r>
            <a:r>
              <a:rPr lang="en-US" altLang="zh-CN" dirty="0" smtClean="0"/>
              <a:t>pH</a:t>
            </a:r>
            <a:r>
              <a:rPr lang="zh-CN" altLang="zh-CN" dirty="0" smtClean="0"/>
              <a:t>为</a:t>
            </a:r>
            <a:r>
              <a:rPr lang="en-US" altLang="zh-CN" dirty="0" smtClean="0"/>
              <a:t>8</a:t>
            </a:r>
            <a:r>
              <a:rPr lang="zh-CN" altLang="zh-CN" dirty="0" smtClean="0"/>
              <a:t>左右的溶液中，</a:t>
            </a:r>
            <a:r>
              <a:rPr lang="en-US" altLang="zh-CN" dirty="0" smtClean="0"/>
              <a:t>DNA</a:t>
            </a:r>
            <a:r>
              <a:rPr lang="zh-CN" altLang="zh-CN" dirty="0" smtClean="0"/>
              <a:t>分子是带负电荷的，加一定浓度的</a:t>
            </a:r>
            <a:r>
              <a:rPr lang="en-US" altLang="zh-CN" dirty="0" err="1" smtClean="0"/>
              <a:t>NaAc</a:t>
            </a:r>
            <a:r>
              <a:rPr lang="zh-CN" altLang="zh-CN" dirty="0" smtClean="0"/>
              <a:t>或</a:t>
            </a:r>
            <a:r>
              <a:rPr lang="en-US" altLang="zh-CN" dirty="0" err="1" smtClean="0"/>
              <a:t>NaCl</a:t>
            </a:r>
            <a:r>
              <a:rPr lang="zh-CN" altLang="zh-CN" dirty="0" smtClean="0"/>
              <a:t>，使</a:t>
            </a:r>
            <a:r>
              <a:rPr lang="en-US" altLang="zh-CN" dirty="0" smtClean="0"/>
              <a:t>Na+</a:t>
            </a:r>
            <a:r>
              <a:rPr lang="zh-CN" altLang="zh-CN" dirty="0" smtClean="0"/>
              <a:t>中和</a:t>
            </a:r>
            <a:r>
              <a:rPr lang="en-US" altLang="zh-CN" dirty="0" smtClean="0"/>
              <a:t>DNA</a:t>
            </a:r>
            <a:r>
              <a:rPr lang="zh-CN" altLang="zh-CN" dirty="0" smtClean="0"/>
              <a:t>分子上的负电荷，减少</a:t>
            </a:r>
            <a:r>
              <a:rPr lang="en-US" altLang="zh-CN" dirty="0" smtClean="0"/>
              <a:t>DNA</a:t>
            </a:r>
            <a:r>
              <a:rPr lang="zh-CN" altLang="zh-CN" dirty="0" smtClean="0"/>
              <a:t>分子之间的同性电荷相斥力，易于互相聚合而形成</a:t>
            </a:r>
            <a:r>
              <a:rPr lang="en-US" altLang="zh-CN" dirty="0" smtClean="0"/>
              <a:t>DNA</a:t>
            </a:r>
            <a:r>
              <a:rPr lang="zh-CN" altLang="zh-CN" dirty="0" smtClean="0"/>
              <a:t>钠盐沉淀，当加入的盐溶液浓度太低时，只有部分</a:t>
            </a:r>
            <a:r>
              <a:rPr lang="en-US" altLang="zh-CN" dirty="0" smtClean="0"/>
              <a:t>DNA</a:t>
            </a:r>
            <a:r>
              <a:rPr lang="zh-CN" altLang="zh-CN" dirty="0" smtClean="0"/>
              <a:t>形成</a:t>
            </a:r>
            <a:r>
              <a:rPr lang="en-US" altLang="zh-CN" dirty="0" smtClean="0"/>
              <a:t>DNA</a:t>
            </a:r>
            <a:r>
              <a:rPr lang="zh-CN" altLang="zh-CN" dirty="0" smtClean="0"/>
              <a:t>钠盐而聚合，这样就造成</a:t>
            </a:r>
            <a:r>
              <a:rPr lang="en-US" altLang="zh-CN" dirty="0" smtClean="0"/>
              <a:t>DNA</a:t>
            </a:r>
            <a:r>
              <a:rPr lang="zh-CN" altLang="zh-CN" dirty="0" smtClean="0"/>
              <a:t>沉淀不完全，当加入的盐溶液浓度太高时，其效果也不好。在沉淀的</a:t>
            </a:r>
            <a:r>
              <a:rPr lang="en-US" altLang="zh-CN" dirty="0" smtClean="0"/>
              <a:t>DNA</a:t>
            </a:r>
            <a:r>
              <a:rPr lang="zh-CN" altLang="zh-CN" dirty="0" smtClean="0"/>
              <a:t>中，由于过多的盐杂质存在，影响</a:t>
            </a:r>
            <a:r>
              <a:rPr lang="en-US" altLang="zh-CN" dirty="0" smtClean="0"/>
              <a:t>DNA</a:t>
            </a:r>
            <a:r>
              <a:rPr lang="zh-CN" altLang="zh-CN" dirty="0" smtClean="0"/>
              <a:t>的酶切等反应，必须要进行洗涤或重沉淀。</a:t>
            </a:r>
            <a:r>
              <a:rPr lang="en-US" altLang="zh-CN" dirty="0" smtClean="0"/>
              <a:t>  </a:t>
            </a:r>
            <a:endParaRPr lang="zh-CN" altLang="zh-CN" dirty="0" smtClean="0"/>
          </a:p>
          <a:p>
            <a:pPr>
              <a:defRPr/>
            </a:pPr>
            <a:r>
              <a:rPr lang="en-US" altLang="zh-CN" dirty="0" smtClean="0"/>
              <a:t>6</a:t>
            </a:r>
            <a:r>
              <a:rPr lang="zh-CN" altLang="zh-CN" dirty="0" smtClean="0"/>
              <a:t>．加核糖核酸酶降解核糖核酸后，为什么再要用</a:t>
            </a:r>
            <a:r>
              <a:rPr lang="en-US" altLang="zh-CN" dirty="0" smtClean="0"/>
              <a:t>SDS</a:t>
            </a:r>
            <a:r>
              <a:rPr lang="zh-CN" altLang="zh-CN" dirty="0" smtClean="0"/>
              <a:t>与</a:t>
            </a:r>
            <a:r>
              <a:rPr lang="en-US" altLang="zh-CN" dirty="0" err="1" smtClean="0"/>
              <a:t>KAc</a:t>
            </a:r>
            <a:r>
              <a:rPr lang="zh-CN" altLang="zh-CN" dirty="0" smtClean="0"/>
              <a:t>来处理？</a:t>
            </a:r>
            <a:r>
              <a:rPr lang="en-US" altLang="zh-CN" dirty="0" smtClean="0"/>
              <a:t> </a:t>
            </a:r>
            <a:endParaRPr lang="zh-CN" altLang="zh-CN" dirty="0" smtClean="0"/>
          </a:p>
          <a:p>
            <a:pPr>
              <a:defRPr/>
            </a:pPr>
            <a:r>
              <a:rPr lang="zh-CN" altLang="zh-CN" dirty="0" smtClean="0"/>
              <a:t>加进去的</a:t>
            </a:r>
            <a:r>
              <a:rPr lang="en-US" altLang="zh-CN" dirty="0" err="1" smtClean="0"/>
              <a:t>RNase</a:t>
            </a:r>
            <a:r>
              <a:rPr lang="zh-CN" altLang="zh-CN" dirty="0" smtClean="0"/>
              <a:t>本身是一种蛋白质，为了纯化</a:t>
            </a:r>
            <a:r>
              <a:rPr lang="en-US" altLang="zh-CN" dirty="0" smtClean="0"/>
              <a:t>DNA</a:t>
            </a:r>
            <a:r>
              <a:rPr lang="zh-CN" altLang="zh-CN" dirty="0" smtClean="0"/>
              <a:t>，又必须去除之，加</a:t>
            </a:r>
            <a:r>
              <a:rPr lang="en-US" altLang="zh-CN" dirty="0" smtClean="0"/>
              <a:t>SDS</a:t>
            </a:r>
            <a:r>
              <a:rPr lang="zh-CN" altLang="zh-CN" dirty="0" smtClean="0"/>
              <a:t>可使它们成为</a:t>
            </a:r>
            <a:r>
              <a:rPr lang="en-US" altLang="zh-CN" dirty="0" smtClean="0"/>
              <a:t>SDS-</a:t>
            </a:r>
            <a:r>
              <a:rPr lang="zh-CN" altLang="zh-CN" dirty="0" smtClean="0"/>
              <a:t>蛋白复合物沉淀，再加</a:t>
            </a:r>
            <a:r>
              <a:rPr lang="en-US" altLang="zh-CN" dirty="0" err="1" smtClean="0"/>
              <a:t>KAc</a:t>
            </a:r>
            <a:r>
              <a:rPr lang="zh-CN" altLang="zh-CN" dirty="0" smtClean="0"/>
              <a:t>使这些复合物转变为溶解度更小的钾盐形式的</a:t>
            </a:r>
            <a:r>
              <a:rPr lang="en-US" altLang="zh-CN" dirty="0" smtClean="0"/>
              <a:t>SDS-</a:t>
            </a:r>
            <a:r>
              <a:rPr lang="zh-CN" altLang="zh-CN" dirty="0" smtClean="0"/>
              <a:t>蛋白质复合物，使沉淀更加完全。也可用饱和酚、氯仿抽提再沉淀，去除</a:t>
            </a:r>
            <a:r>
              <a:rPr lang="en-US" altLang="zh-CN" dirty="0" err="1" smtClean="0"/>
              <a:t>RNase</a:t>
            </a:r>
            <a:r>
              <a:rPr lang="zh-CN" altLang="zh-CN" dirty="0" smtClean="0"/>
              <a:t>。在溶液中，有人以</a:t>
            </a:r>
            <a:r>
              <a:rPr lang="en-US" altLang="zh-CN" dirty="0" err="1" smtClean="0"/>
              <a:t>KAc</a:t>
            </a:r>
            <a:r>
              <a:rPr lang="zh-CN" altLang="zh-CN" dirty="0" smtClean="0"/>
              <a:t>代替</a:t>
            </a:r>
            <a:r>
              <a:rPr lang="en-US" altLang="zh-CN" dirty="0" err="1" smtClean="0"/>
              <a:t>NaAc</a:t>
            </a:r>
            <a:r>
              <a:rPr lang="zh-CN" altLang="zh-CN" dirty="0" smtClean="0"/>
              <a:t>，也可以收到较好效果。</a:t>
            </a:r>
            <a:r>
              <a:rPr lang="en-US" altLang="zh-CN" dirty="0" smtClean="0"/>
              <a:t>  </a:t>
            </a:r>
            <a:endParaRPr lang="zh-CN" altLang="zh-CN" dirty="0" smtClean="0"/>
          </a:p>
          <a:p>
            <a:pPr>
              <a:defRPr/>
            </a:pPr>
            <a:r>
              <a:rPr lang="en-US" altLang="zh-CN" dirty="0" smtClean="0"/>
              <a:t>7</a:t>
            </a:r>
            <a:r>
              <a:rPr lang="zh-CN" altLang="zh-CN" dirty="0" smtClean="0"/>
              <a:t>．为什么在保存或抽提</a:t>
            </a:r>
            <a:r>
              <a:rPr lang="en-US" altLang="zh-CN" dirty="0" smtClean="0"/>
              <a:t>DNA</a:t>
            </a:r>
            <a:r>
              <a:rPr lang="zh-CN" altLang="zh-CN" dirty="0" smtClean="0"/>
              <a:t>过程中，一般采用</a:t>
            </a:r>
            <a:r>
              <a:rPr lang="en-US" altLang="zh-CN" dirty="0" smtClean="0"/>
              <a:t>TE</a:t>
            </a:r>
            <a:r>
              <a:rPr lang="zh-CN" altLang="zh-CN" dirty="0" smtClean="0"/>
              <a:t>缓冲液？</a:t>
            </a:r>
            <a:r>
              <a:rPr lang="en-US" altLang="zh-CN" dirty="0" smtClean="0"/>
              <a:t> </a:t>
            </a:r>
            <a:r>
              <a:rPr lang="zh-CN" altLang="zh-CN" dirty="0" smtClean="0"/>
              <a:t>在基因操作实验中，选择缓冲液的主要原则是考虑</a:t>
            </a:r>
            <a:r>
              <a:rPr lang="en-US" altLang="zh-CN" dirty="0" smtClean="0"/>
              <a:t>DNA</a:t>
            </a:r>
            <a:r>
              <a:rPr lang="zh-CN" altLang="zh-CN" dirty="0" smtClean="0"/>
              <a:t>的稳定性及缓冲液成分不产生干扰作用。磷酸盐缓冲系统（</a:t>
            </a:r>
            <a:r>
              <a:rPr lang="en-US" altLang="zh-CN" dirty="0" err="1" smtClean="0"/>
              <a:t>pKa</a:t>
            </a:r>
            <a:r>
              <a:rPr lang="zh-CN" altLang="zh-CN" dirty="0" smtClean="0"/>
              <a:t>＝</a:t>
            </a:r>
            <a:r>
              <a:rPr lang="en-US" altLang="zh-CN" dirty="0" smtClean="0"/>
              <a:t>7.2</a:t>
            </a:r>
            <a:r>
              <a:rPr lang="zh-CN" altLang="zh-CN" dirty="0" smtClean="0"/>
              <a:t>）和硼酸系统（</a:t>
            </a:r>
            <a:r>
              <a:rPr lang="en-US" altLang="zh-CN" dirty="0" err="1" smtClean="0"/>
              <a:t>pKa</a:t>
            </a:r>
            <a:r>
              <a:rPr lang="en-US" altLang="zh-CN" dirty="0" smtClean="0"/>
              <a:t>=9.24</a:t>
            </a:r>
            <a:r>
              <a:rPr lang="zh-CN" altLang="zh-CN" dirty="0" smtClean="0"/>
              <a:t>）等虽然也都符合细胞内环境的生理范围</a:t>
            </a:r>
            <a:r>
              <a:rPr lang="en-US" altLang="zh-CN" dirty="0" smtClean="0"/>
              <a:t>(pH)</a:t>
            </a:r>
            <a:r>
              <a:rPr lang="zh-CN" altLang="zh-CN" dirty="0" smtClean="0"/>
              <a:t>，可作</a:t>
            </a:r>
            <a:r>
              <a:rPr lang="en-US" altLang="zh-CN" dirty="0" smtClean="0"/>
              <a:t>DNA</a:t>
            </a:r>
            <a:r>
              <a:rPr lang="zh-CN" altLang="zh-CN" dirty="0" smtClean="0"/>
              <a:t>的保存液，但在转化实验时，磷酸根离子的种类及数量将与</a:t>
            </a:r>
            <a:r>
              <a:rPr lang="en-US" altLang="zh-CN" dirty="0" smtClean="0"/>
              <a:t>Ca2</a:t>
            </a:r>
            <a:r>
              <a:rPr lang="zh-CN" altLang="zh-CN" dirty="0" smtClean="0"/>
              <a:t>＋产生</a:t>
            </a:r>
            <a:r>
              <a:rPr lang="en-US" altLang="zh-CN" dirty="0" smtClean="0"/>
              <a:t>Ca3(PO4)2</a:t>
            </a:r>
            <a:r>
              <a:rPr lang="zh-CN" altLang="zh-CN" dirty="0" smtClean="0"/>
              <a:t>沉淀；在</a:t>
            </a:r>
            <a:r>
              <a:rPr lang="en-US" altLang="zh-CN" dirty="0" smtClean="0"/>
              <a:t>DNA</a:t>
            </a:r>
            <a:r>
              <a:rPr lang="zh-CN" altLang="zh-CN" dirty="0" smtClean="0"/>
              <a:t>反应时，不同的酶对辅助因子的种类及数量要求不同，有的要求高离子浓度，有的则要求低盐浓度，采用</a:t>
            </a:r>
            <a:r>
              <a:rPr lang="en-US" altLang="zh-CN" dirty="0" err="1" smtClean="0"/>
              <a:t>Tris-HCl</a:t>
            </a:r>
            <a:r>
              <a:rPr lang="zh-CN" altLang="zh-CN" dirty="0" smtClean="0"/>
              <a:t>（</a:t>
            </a:r>
            <a:r>
              <a:rPr lang="en-US" altLang="zh-CN" dirty="0" err="1" smtClean="0"/>
              <a:t>pKa</a:t>
            </a:r>
            <a:r>
              <a:rPr lang="en-US" altLang="zh-CN" dirty="0" smtClean="0"/>
              <a:t>=8.0</a:t>
            </a:r>
            <a:r>
              <a:rPr lang="zh-CN" altLang="zh-CN" dirty="0" smtClean="0"/>
              <a:t>）的缓冲系统，由于缓冲液是</a:t>
            </a:r>
            <a:r>
              <a:rPr lang="en-US" altLang="zh-CN" dirty="0" err="1" smtClean="0"/>
              <a:t>TrisH+/Tris</a:t>
            </a:r>
            <a:r>
              <a:rPr lang="zh-CN" altLang="zh-CN" dirty="0" smtClean="0"/>
              <a:t>，不存在金属离子的干扰作用，故在提取或保存</a:t>
            </a:r>
            <a:r>
              <a:rPr lang="en-US" altLang="zh-CN" dirty="0" smtClean="0"/>
              <a:t>DNA</a:t>
            </a:r>
            <a:r>
              <a:rPr lang="zh-CN" altLang="zh-CN" dirty="0" smtClean="0"/>
              <a:t>时，大都采用</a:t>
            </a:r>
            <a:r>
              <a:rPr lang="en-US" altLang="zh-CN" dirty="0" err="1" smtClean="0"/>
              <a:t>Tris-HCl</a:t>
            </a:r>
            <a:r>
              <a:rPr lang="zh-CN" altLang="zh-CN" dirty="0" smtClean="0"/>
              <a:t>系统，而</a:t>
            </a:r>
            <a:r>
              <a:rPr lang="en-US" altLang="zh-CN" dirty="0" smtClean="0"/>
              <a:t>TE</a:t>
            </a:r>
            <a:r>
              <a:rPr lang="zh-CN" altLang="zh-CN" dirty="0" smtClean="0"/>
              <a:t>缓冲液中的</a:t>
            </a:r>
            <a:r>
              <a:rPr lang="en-US" altLang="zh-CN" dirty="0" smtClean="0"/>
              <a:t>EDTA</a:t>
            </a:r>
            <a:r>
              <a:rPr lang="zh-CN" altLang="zh-CN" dirty="0" smtClean="0"/>
              <a:t>更能稳定</a:t>
            </a:r>
            <a:r>
              <a:rPr lang="en-US" altLang="zh-CN" dirty="0" smtClean="0"/>
              <a:t>DNA</a:t>
            </a:r>
            <a:r>
              <a:rPr lang="zh-CN" altLang="zh-CN" dirty="0" smtClean="0"/>
              <a:t>的活性。</a:t>
            </a:r>
            <a:r>
              <a:rPr lang="en-US" altLang="zh-CN" dirty="0" smtClean="0"/>
              <a:t>  </a:t>
            </a:r>
            <a:endParaRPr lang="zh-CN" altLang="en-US" dirty="0"/>
          </a:p>
        </p:txBody>
      </p:sp>
      <p:sp>
        <p:nvSpPr>
          <p:cNvPr id="1495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572E066F-0741-49C7-AAE6-DEEAE77B1F2E}" type="slidenum">
              <a:rPr lang="en-US" altLang="zh-CN"/>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p:sp>
      <p:sp>
        <p:nvSpPr>
          <p:cNvPr id="150531" name="备注占位符 2"/>
          <p:cNvSpPr>
            <a:spLocks noGrp="1"/>
          </p:cNvSpPr>
          <p:nvPr>
            <p:ph type="body"/>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sym typeface="+mn-ea"/>
              </a:rPr>
              <a:t>无水乙醇和</a:t>
            </a:r>
            <a:r>
              <a:rPr lang="en-US" altLang="zh-CN" smtClean="0">
                <a:sym typeface="+mn-ea"/>
              </a:rPr>
              <a:t>70%</a:t>
            </a:r>
            <a:r>
              <a:rPr lang="zh-CN" altLang="en-US" smtClean="0">
                <a:sym typeface="+mn-ea"/>
              </a:rPr>
              <a:t>乙醇不要弄混</a:t>
            </a:r>
            <a:endParaRPr lang="en-US" altLang="zh-CN" smtClean="0"/>
          </a:p>
          <a:p>
            <a:endParaRPr lang="en-US" altLang="zh-CN" smtClean="0"/>
          </a:p>
        </p:txBody>
      </p:sp>
      <p:sp>
        <p:nvSpPr>
          <p:cNvPr id="1505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412CF398-E974-40F0-914E-A3B8EDAD3A98}" type="slidenum">
              <a:rPr lang="en-US" altLang="zh-CN"/>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p:sp>
      <p:sp>
        <p:nvSpPr>
          <p:cNvPr id="15155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t>十二烷基硫酸钠（</a:t>
            </a:r>
            <a:r>
              <a:rPr lang="en-US" altLang="zh-CN" smtClean="0"/>
              <a:t>sodium dodecylsulfate</a:t>
            </a:r>
            <a:r>
              <a:rPr lang="zh-CN" altLang="zh-CN" smtClean="0"/>
              <a:t>）遇到钾离子后变成了十二烷基硫酸钾（</a:t>
            </a:r>
            <a:r>
              <a:rPr lang="en-US" altLang="zh-CN" smtClean="0"/>
              <a:t>potassium dodecylsulfate, PDS</a:t>
            </a:r>
            <a:r>
              <a:rPr lang="zh-CN" altLang="zh-CN" smtClean="0"/>
              <a:t>），而</a:t>
            </a:r>
            <a:r>
              <a:rPr lang="en-US" altLang="zh-CN" smtClean="0"/>
              <a:t>PDS</a:t>
            </a:r>
            <a:r>
              <a:rPr lang="zh-CN" altLang="zh-CN" smtClean="0"/>
              <a:t>是水不溶的，因此发生了沉淀。如此看来，溶液</a:t>
            </a:r>
            <a:r>
              <a:rPr lang="en-US" altLang="zh-CN" smtClean="0"/>
              <a:t>III</a:t>
            </a:r>
            <a:r>
              <a:rPr lang="zh-CN" altLang="zh-CN" smtClean="0"/>
              <a:t>加入后的沉淀实际上是钾离子置换了</a:t>
            </a:r>
            <a:r>
              <a:rPr lang="en-US" altLang="zh-CN" smtClean="0"/>
              <a:t>SDS</a:t>
            </a:r>
            <a:r>
              <a:rPr lang="zh-CN" altLang="zh-CN" smtClean="0"/>
              <a:t>中的钠离子形成了不溶性的</a:t>
            </a:r>
            <a:r>
              <a:rPr lang="en-US" altLang="zh-CN" smtClean="0"/>
              <a:t>PDS</a:t>
            </a:r>
            <a:r>
              <a:rPr lang="zh-CN" altLang="zh-CN" smtClean="0"/>
              <a:t>，而高浓度的盐，使得沉淀更完全。大家知道</a:t>
            </a:r>
            <a:r>
              <a:rPr lang="en-US" altLang="zh-CN" smtClean="0"/>
              <a:t>SDS</a:t>
            </a:r>
            <a:r>
              <a:rPr lang="zh-CN" altLang="zh-CN" smtClean="0"/>
              <a:t>专门喜欢和蛋白质结合，平均两个氨基酸上结合一个</a:t>
            </a:r>
            <a:r>
              <a:rPr lang="en-US" altLang="zh-CN" smtClean="0"/>
              <a:t>SDS</a:t>
            </a:r>
            <a:r>
              <a:rPr lang="zh-CN" altLang="zh-CN" smtClean="0"/>
              <a:t>分子，钾钠离子置换所产生的大量沉淀自然就将绝大部分蛋白质沉淀了，大肠杆菌的基因组</a:t>
            </a:r>
            <a:r>
              <a:rPr lang="en-US" altLang="zh-CN" smtClean="0"/>
              <a:t>DNA</a:t>
            </a:r>
            <a:r>
              <a:rPr lang="zh-CN" altLang="zh-CN" smtClean="0"/>
              <a:t>也一起被共沉淀了。</a:t>
            </a:r>
            <a:endParaRPr lang="zh-CN" altLang="en-US" smtClean="0"/>
          </a:p>
        </p:txBody>
      </p:sp>
      <p:sp>
        <p:nvSpPr>
          <p:cNvPr id="1515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CC4C440-2260-40B9-9B27-2FCFFB3667D0}" type="slidenum">
              <a:rPr lang="en-US" altLang="zh-CN"/>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fontScale="70000" lnSpcReduction="20000"/>
          </a:bodyPr>
          <a:lstStyle/>
          <a:p>
            <a:pPr>
              <a:defRPr/>
            </a:pPr>
            <a:r>
              <a:rPr lang="en-US" altLang="zh-CN" dirty="0" smtClean="0"/>
              <a:t> </a:t>
            </a:r>
            <a:r>
              <a:rPr lang="zh-CN" altLang="zh-CN" dirty="0" smtClean="0"/>
              <a:t>因为酚与水有一定的互溶，苯酚用水饱和的目的是使其抽提</a:t>
            </a:r>
            <a:r>
              <a:rPr lang="en-US" altLang="zh-CN" dirty="0" smtClean="0"/>
              <a:t>DNA</a:t>
            </a:r>
            <a:r>
              <a:rPr lang="zh-CN" altLang="zh-CN" dirty="0" smtClean="0"/>
              <a:t>过程中，不致吸收样品中含有</a:t>
            </a:r>
            <a:r>
              <a:rPr lang="en-US" altLang="zh-CN" dirty="0" smtClean="0"/>
              <a:t>DNA</a:t>
            </a:r>
            <a:r>
              <a:rPr lang="zh-CN" altLang="zh-CN" dirty="0" smtClean="0"/>
              <a:t>的水分，减少</a:t>
            </a:r>
            <a:r>
              <a:rPr lang="en-US" altLang="zh-CN" dirty="0" smtClean="0"/>
              <a:t>DNA</a:t>
            </a:r>
            <a:r>
              <a:rPr lang="zh-CN" altLang="zh-CN" dirty="0" smtClean="0"/>
              <a:t>的损失。用</a:t>
            </a:r>
            <a:r>
              <a:rPr lang="en-US" altLang="zh-CN" dirty="0" err="1" smtClean="0"/>
              <a:t>Tris</a:t>
            </a:r>
            <a:r>
              <a:rPr lang="zh-CN" altLang="zh-CN" dirty="0" smtClean="0"/>
              <a:t>调节至</a:t>
            </a:r>
            <a:r>
              <a:rPr lang="en-US" altLang="zh-CN" dirty="0" smtClean="0"/>
              <a:t>pH</a:t>
            </a:r>
            <a:r>
              <a:rPr lang="zh-CN" altLang="zh-CN" dirty="0" smtClean="0"/>
              <a:t>为</a:t>
            </a:r>
            <a:r>
              <a:rPr lang="en-US" altLang="zh-CN" dirty="0" smtClean="0"/>
              <a:t>8</a:t>
            </a:r>
            <a:r>
              <a:rPr lang="zh-CN" altLang="zh-CN" dirty="0" smtClean="0"/>
              <a:t>是因为</a:t>
            </a:r>
            <a:r>
              <a:rPr lang="en-US" altLang="zh-CN" dirty="0" smtClean="0"/>
              <a:t>DNA</a:t>
            </a:r>
            <a:r>
              <a:rPr lang="zh-CN" altLang="zh-CN" dirty="0" smtClean="0"/>
              <a:t>在此条件下比较稳定。在中性或碱性条件下（</a:t>
            </a:r>
            <a:r>
              <a:rPr lang="en-US" altLang="zh-CN" dirty="0" smtClean="0"/>
              <a:t>pH5</a:t>
            </a:r>
            <a:r>
              <a:rPr lang="zh-CN" altLang="zh-CN" dirty="0" smtClean="0"/>
              <a:t>～</a:t>
            </a:r>
            <a:r>
              <a:rPr lang="en-US" altLang="zh-CN" dirty="0" smtClean="0"/>
              <a:t>7</a:t>
            </a:r>
            <a:r>
              <a:rPr lang="zh-CN" altLang="zh-CN" dirty="0" smtClean="0"/>
              <a:t>），</a:t>
            </a:r>
            <a:r>
              <a:rPr lang="en-US" altLang="zh-CN" dirty="0" smtClean="0"/>
              <a:t>RNA</a:t>
            </a:r>
            <a:r>
              <a:rPr lang="zh-CN" altLang="zh-CN" dirty="0" smtClean="0"/>
              <a:t>比</a:t>
            </a:r>
            <a:r>
              <a:rPr lang="en-US" altLang="zh-CN" dirty="0" smtClean="0"/>
              <a:t>DNA</a:t>
            </a:r>
            <a:r>
              <a:rPr lang="zh-CN" altLang="zh-CN" dirty="0" smtClean="0"/>
              <a:t>更容易游离到水相，所以可获得</a:t>
            </a:r>
            <a:r>
              <a:rPr lang="en-US" altLang="zh-CN" dirty="0" smtClean="0"/>
              <a:t>RNA</a:t>
            </a:r>
            <a:r>
              <a:rPr lang="zh-CN" altLang="zh-CN" dirty="0" smtClean="0"/>
              <a:t>含量较少的</a:t>
            </a:r>
            <a:r>
              <a:rPr lang="en-US" altLang="zh-CN" dirty="0" smtClean="0"/>
              <a:t>DNA</a:t>
            </a:r>
            <a:r>
              <a:rPr lang="zh-CN" altLang="zh-CN" dirty="0" smtClean="0"/>
              <a:t>样品。</a:t>
            </a:r>
            <a:r>
              <a:rPr lang="en-US" altLang="zh-CN" dirty="0" smtClean="0"/>
              <a:t> </a:t>
            </a:r>
            <a:r>
              <a:rPr lang="zh-CN" altLang="zh-CN" dirty="0" smtClean="0"/>
              <a:t>因为酚与水有一定的互溶，苯酚用水饱和的目的是使其抽提</a:t>
            </a:r>
            <a:r>
              <a:rPr lang="en-US" altLang="zh-CN" dirty="0" smtClean="0"/>
              <a:t>DNA</a:t>
            </a:r>
            <a:r>
              <a:rPr lang="zh-CN" altLang="zh-CN" dirty="0" smtClean="0"/>
              <a:t>过程中，不致吸收样品中含有</a:t>
            </a:r>
            <a:r>
              <a:rPr lang="en-US" altLang="zh-CN" dirty="0" smtClean="0"/>
              <a:t>DNA</a:t>
            </a:r>
            <a:r>
              <a:rPr lang="zh-CN" altLang="zh-CN" dirty="0" smtClean="0"/>
              <a:t>的水分，减少</a:t>
            </a:r>
            <a:r>
              <a:rPr lang="en-US" altLang="zh-CN" dirty="0" smtClean="0"/>
              <a:t>DNA</a:t>
            </a:r>
            <a:r>
              <a:rPr lang="zh-CN" altLang="zh-CN" dirty="0" smtClean="0"/>
              <a:t>的损失。用</a:t>
            </a:r>
            <a:r>
              <a:rPr lang="en-US" altLang="zh-CN" dirty="0" smtClean="0"/>
              <a:t>Tris</a:t>
            </a:r>
            <a:r>
              <a:rPr lang="zh-CN" altLang="zh-CN" dirty="0" smtClean="0"/>
              <a:t>调节至</a:t>
            </a:r>
            <a:r>
              <a:rPr lang="en-US" altLang="zh-CN" dirty="0" smtClean="0"/>
              <a:t>pH</a:t>
            </a:r>
            <a:r>
              <a:rPr lang="zh-CN" altLang="zh-CN" dirty="0" smtClean="0"/>
              <a:t>为</a:t>
            </a:r>
            <a:r>
              <a:rPr lang="en-US" altLang="zh-CN" dirty="0" smtClean="0"/>
              <a:t>8</a:t>
            </a:r>
            <a:r>
              <a:rPr lang="zh-CN" altLang="zh-CN" dirty="0" smtClean="0"/>
              <a:t>是因为</a:t>
            </a:r>
            <a:r>
              <a:rPr lang="en-US" altLang="zh-CN" dirty="0" smtClean="0"/>
              <a:t>DNA</a:t>
            </a:r>
            <a:r>
              <a:rPr lang="zh-CN" altLang="zh-CN" dirty="0" smtClean="0"/>
              <a:t>在此条件下比较稳定。</a:t>
            </a:r>
            <a:endParaRPr lang="zh-CN" altLang="zh-CN" dirty="0" smtClean="0"/>
          </a:p>
          <a:p>
            <a:pPr>
              <a:defRPr/>
            </a:pPr>
            <a:r>
              <a:rPr lang="zh-CN" altLang="zh-CN" dirty="0" smtClean="0"/>
              <a:t>酚（</a:t>
            </a:r>
            <a:r>
              <a:rPr lang="en-US" altLang="zh-CN" dirty="0" smtClean="0"/>
              <a:t>Phenol</a:t>
            </a:r>
            <a:r>
              <a:rPr lang="zh-CN" altLang="zh-CN" dirty="0" smtClean="0"/>
              <a:t>）对蛋白质的变性作用远大于氯仿，按道理应该用酚来最大程度将蛋白质抽提掉，但是水饱和酚的比重略比水重，碰到高浓度的盐溶液（比如</a:t>
            </a:r>
            <a:r>
              <a:rPr lang="en-US" altLang="zh-CN" dirty="0" smtClean="0"/>
              <a:t>4M</a:t>
            </a:r>
            <a:r>
              <a:rPr lang="zh-CN" altLang="zh-CN" dirty="0" smtClean="0"/>
              <a:t>的异硫氰酸胍），离心后酚相会跑到上层，不利于含质粒的水相的回收；但加入氯仿后可以增加比重，使得酚</a:t>
            </a:r>
            <a:r>
              <a:rPr lang="en-US" altLang="zh-CN" dirty="0" smtClean="0"/>
              <a:t>/</a:t>
            </a:r>
            <a:r>
              <a:rPr lang="zh-CN" altLang="zh-CN" dirty="0" smtClean="0"/>
              <a:t>氯仿始终在下层，方便水相的回收；还有一点，酚与水有很大的互溶性，如果单独用酚抽提后会有大量的酚溶解到水相中，而酚会抑制很多酶反应（比如限制性酶切反应），因此如果单独用酚抽提后一定要用氯仿抽提一次将水相中的酚去除，而用酚</a:t>
            </a:r>
            <a:r>
              <a:rPr lang="en-US" altLang="zh-CN" dirty="0" smtClean="0"/>
              <a:t>/</a:t>
            </a:r>
            <a:r>
              <a:rPr lang="zh-CN" altLang="zh-CN" dirty="0" smtClean="0"/>
              <a:t>氯仿的混合液进行抽提，跑到水相中的酚则少得多，微量的酚在乙醇沉淀时就会被除干净而不必担心酶切等反应不能正常进行。至于异戊醇的添加，其作用主要是为了让离心后上下层的界面更加清晰，也方便了水相的回收。</a:t>
            </a:r>
            <a:r>
              <a:rPr lang="en-US" altLang="zh-CN" dirty="0" smtClean="0"/>
              <a:t> </a:t>
            </a:r>
            <a:r>
              <a:rPr lang="zh-CN" altLang="zh-CN" dirty="0" smtClean="0"/>
              <a:t>抽提</a:t>
            </a:r>
            <a:r>
              <a:rPr lang="en-US" altLang="zh-CN" dirty="0" smtClean="0"/>
              <a:t>DNA</a:t>
            </a:r>
            <a:r>
              <a:rPr lang="zh-CN" altLang="zh-CN" dirty="0" smtClean="0"/>
              <a:t>去除蛋白质时，为什么要是酚</a:t>
            </a:r>
            <a:r>
              <a:rPr lang="en-US" altLang="zh-CN" dirty="0" smtClean="0"/>
              <a:t>/</a:t>
            </a:r>
            <a:r>
              <a:rPr lang="zh-CN" altLang="zh-CN" dirty="0" smtClean="0"/>
              <a:t>氯仿混合使用？怎样使用酚与氯仿较好？</a:t>
            </a:r>
            <a:r>
              <a:rPr lang="en-US" altLang="zh-CN" dirty="0" smtClean="0"/>
              <a:t> </a:t>
            </a:r>
            <a:endParaRPr lang="zh-CN" altLang="zh-CN" dirty="0" smtClean="0"/>
          </a:p>
          <a:p>
            <a:pPr>
              <a:defRPr/>
            </a:pPr>
            <a:r>
              <a:rPr lang="zh-CN" altLang="zh-CN" dirty="0" smtClean="0"/>
              <a:t>参考见解：酚与氯仿都是非极性分子，水是极性分子，当蛋白水溶液与酚或氯仿混合时，蛋白质分子之间的水分子就被酚或氯仿挤去，使蛋白失去水合状态而变性。经过离心，变性蛋白质的密度比水的密度大，因而与水相分离，沉淀在水相下面，从而与溶解在水相中的</a:t>
            </a:r>
            <a:r>
              <a:rPr lang="en-US" altLang="zh-CN" dirty="0" smtClean="0"/>
              <a:t>DNA</a:t>
            </a:r>
            <a:r>
              <a:rPr lang="zh-CN" altLang="zh-CN" dirty="0" smtClean="0"/>
              <a:t>分开。而酚与氯仿有机溶剂比重更大，保留在最下层。</a:t>
            </a:r>
            <a:r>
              <a:rPr lang="en-US" altLang="zh-CN" dirty="0" smtClean="0"/>
              <a:t> </a:t>
            </a:r>
            <a:endParaRPr lang="zh-CN" altLang="zh-CN" dirty="0" smtClean="0"/>
          </a:p>
          <a:p>
            <a:pPr>
              <a:defRPr/>
            </a:pPr>
            <a:r>
              <a:rPr lang="en-US" altLang="zh-CN" dirty="0" smtClean="0"/>
              <a:t>   </a:t>
            </a:r>
            <a:r>
              <a:rPr lang="zh-CN" altLang="zh-CN" dirty="0" smtClean="0"/>
              <a:t>作为表面变性的酚与氯仿，在去除蛋白质的作用中，各有利弊，酚的变性作用大，但酚与水相有一定程度的互溶，大约</a:t>
            </a:r>
            <a:r>
              <a:rPr lang="en-US" altLang="zh-CN" dirty="0" smtClean="0"/>
              <a:t>10</a:t>
            </a:r>
            <a:r>
              <a:rPr lang="zh-CN" altLang="zh-CN" dirty="0" smtClean="0"/>
              <a:t>％～</a:t>
            </a:r>
            <a:r>
              <a:rPr lang="en-US" altLang="zh-CN" dirty="0" smtClean="0"/>
              <a:t>15</a:t>
            </a:r>
            <a:r>
              <a:rPr lang="zh-CN" altLang="zh-CN" dirty="0" smtClean="0"/>
              <a:t>％的水溶解在酚相中，因而损失了这部分水相中的</a:t>
            </a:r>
            <a:r>
              <a:rPr lang="en-US" altLang="zh-CN" dirty="0" smtClean="0"/>
              <a:t>DNA</a:t>
            </a:r>
            <a:r>
              <a:rPr lang="zh-CN" altLang="zh-CN" dirty="0" smtClean="0"/>
              <a:t>，而氯仿的变性作用不如酚效果好，但氯仿与水不相混溶，不会带走</a:t>
            </a:r>
            <a:r>
              <a:rPr lang="en-US" altLang="zh-CN" dirty="0" smtClean="0"/>
              <a:t>DNA</a:t>
            </a:r>
            <a:r>
              <a:rPr lang="zh-CN" altLang="zh-CN" dirty="0" smtClean="0"/>
              <a:t>。所以在抽提过程中，混合使用酚与氯仿效果最好。经酚第一次抽提后的水相中有残留的酚，由于酚与氯仿是互溶的，可用氯仿第二次变性蛋白质，此时一起将酚带走。也可以在第二次抽提时，将酚与氯仿混合（</a:t>
            </a:r>
            <a:r>
              <a:rPr lang="en-US" altLang="zh-CN" dirty="0" smtClean="0"/>
              <a:t>1:1</a:t>
            </a:r>
            <a:r>
              <a:rPr lang="zh-CN" altLang="zh-CN" dirty="0" smtClean="0"/>
              <a:t>）使用。</a:t>
            </a:r>
            <a:r>
              <a:rPr lang="en-US" altLang="zh-CN" dirty="0" smtClean="0"/>
              <a:t> </a:t>
            </a:r>
            <a:r>
              <a:rPr lang="zh-CN" altLang="zh-CN" dirty="0" smtClean="0"/>
              <a:t>呈粉红色的酚可否使用？如何保存酚不被空气氧化？</a:t>
            </a:r>
            <a:r>
              <a:rPr lang="en-US" altLang="zh-CN" dirty="0" smtClean="0"/>
              <a:t> </a:t>
            </a:r>
            <a:endParaRPr lang="zh-CN" altLang="zh-CN" dirty="0" smtClean="0"/>
          </a:p>
          <a:p>
            <a:pPr>
              <a:defRPr/>
            </a:pPr>
            <a:r>
              <a:rPr lang="zh-CN" altLang="zh-CN" dirty="0" smtClean="0"/>
              <a:t>参考见解：保存在冰箱中的酚，容易被空气氧化而变成粉红色的，这样的酚容易降解</a:t>
            </a:r>
            <a:r>
              <a:rPr lang="en-US" altLang="zh-CN" dirty="0" smtClean="0"/>
              <a:t>DNA</a:t>
            </a:r>
            <a:r>
              <a:rPr lang="zh-CN" altLang="zh-CN" dirty="0" smtClean="0"/>
              <a:t>，一般不可以使用。为了防止酚的氧化，可加入疏基乙醇和</a:t>
            </a:r>
            <a:r>
              <a:rPr lang="en-US" altLang="zh-CN" dirty="0" smtClean="0"/>
              <a:t>8-</a:t>
            </a:r>
            <a:r>
              <a:rPr lang="zh-CN" altLang="zh-CN" dirty="0" smtClean="0"/>
              <a:t>羟基喹琳至终浓度为</a:t>
            </a:r>
            <a:r>
              <a:rPr lang="en-US" altLang="zh-CN" dirty="0" smtClean="0"/>
              <a:t>0.1</a:t>
            </a:r>
            <a:r>
              <a:rPr lang="zh-CN" altLang="zh-CN" dirty="0" smtClean="0"/>
              <a:t>％。</a:t>
            </a:r>
            <a:r>
              <a:rPr lang="en-US" altLang="zh-CN" dirty="0" smtClean="0"/>
              <a:t>8-</a:t>
            </a:r>
            <a:r>
              <a:rPr lang="zh-CN" altLang="zh-CN" dirty="0" smtClean="0"/>
              <a:t>羟基喹琳是带有淡黄色的固体粉末，不仅能抗氧化，并在一定程度上能抑制</a:t>
            </a:r>
            <a:r>
              <a:rPr lang="en-US" altLang="zh-CN" dirty="0" err="1" smtClean="0"/>
              <a:t>DNase</a:t>
            </a:r>
            <a:r>
              <a:rPr lang="zh-CN" altLang="zh-CN" dirty="0" smtClean="0"/>
              <a:t>的活性，它是金属离子的弱螯合剂。用</a:t>
            </a:r>
            <a:r>
              <a:rPr lang="en-US" altLang="zh-CN" dirty="0" err="1" smtClean="0"/>
              <a:t>Tris</a:t>
            </a:r>
            <a:r>
              <a:rPr lang="en-US" altLang="zh-CN" dirty="0" smtClean="0"/>
              <a:t> pH8.0</a:t>
            </a:r>
            <a:r>
              <a:rPr lang="zh-CN" altLang="zh-CN" dirty="0" smtClean="0"/>
              <a:t>水溶液饱和后的酚，最好分装在棕色小试剂瓶里，上面盖一层</a:t>
            </a:r>
            <a:r>
              <a:rPr lang="en-US" altLang="zh-CN" dirty="0" err="1" smtClean="0"/>
              <a:t>Tris</a:t>
            </a:r>
            <a:r>
              <a:rPr lang="zh-CN" altLang="zh-CN" dirty="0" smtClean="0"/>
              <a:t>水溶液或</a:t>
            </a:r>
            <a:r>
              <a:rPr lang="en-US" altLang="zh-CN" dirty="0" smtClean="0"/>
              <a:t>TE</a:t>
            </a:r>
            <a:r>
              <a:rPr lang="zh-CN" altLang="zh-CN" dirty="0" smtClean="0"/>
              <a:t>缓冲液，隔绝空气，以装满盖紧盖子为宜，如有可能，可充氮气防止与空气接触而被氧化。平时保存在</a:t>
            </a:r>
            <a:r>
              <a:rPr lang="en-US" altLang="zh-CN" dirty="0" smtClean="0"/>
              <a:t>4</a:t>
            </a:r>
            <a:r>
              <a:rPr lang="zh-CN" altLang="zh-CN" dirty="0" smtClean="0"/>
              <a:t>℃或－</a:t>
            </a:r>
            <a:r>
              <a:rPr lang="en-US" altLang="zh-CN" dirty="0" smtClean="0"/>
              <a:t>20</a:t>
            </a:r>
            <a:r>
              <a:rPr lang="zh-CN" altLang="zh-CN" dirty="0" smtClean="0"/>
              <a:t>℃冰箱中，使用时，打开盖子吸取后迅速加盖，这样可使酚不变质，可用数月。</a:t>
            </a:r>
            <a:r>
              <a:rPr lang="en-US" altLang="zh-CN" dirty="0" smtClean="0"/>
              <a:t> </a:t>
            </a:r>
            <a:endParaRPr lang="zh-CN" altLang="zh-CN" dirty="0" smtClean="0"/>
          </a:p>
          <a:p>
            <a:pPr>
              <a:defRPr/>
            </a:pPr>
            <a:r>
              <a:rPr lang="zh-CN" altLang="zh-CN" dirty="0" smtClean="0"/>
              <a:t>为什么用酚与氯仿抽提</a:t>
            </a:r>
            <a:r>
              <a:rPr lang="en-US" altLang="zh-CN" dirty="0" smtClean="0"/>
              <a:t>DNA</a:t>
            </a:r>
            <a:r>
              <a:rPr lang="zh-CN" altLang="zh-CN" dirty="0" smtClean="0"/>
              <a:t>时，还要加少量的异戊醇？</a:t>
            </a:r>
            <a:r>
              <a:rPr lang="en-US" altLang="zh-CN" dirty="0" smtClean="0"/>
              <a:t> </a:t>
            </a:r>
            <a:endParaRPr lang="zh-CN" altLang="zh-CN" dirty="0" smtClean="0"/>
          </a:p>
          <a:p>
            <a:pPr>
              <a:defRPr/>
            </a:pPr>
            <a:r>
              <a:rPr lang="zh-CN" altLang="zh-CN" dirty="0" smtClean="0"/>
              <a:t>参考见解：在抽提</a:t>
            </a:r>
            <a:r>
              <a:rPr lang="en-US" altLang="zh-CN" dirty="0" smtClean="0"/>
              <a:t>DNA</a:t>
            </a:r>
            <a:r>
              <a:rPr lang="zh-CN" altLang="zh-CN" dirty="0" smtClean="0"/>
              <a:t>时，为了混合均匀，必须剧烈振荡容器数次，这时在混合液内易产生气泡，气泡会阻止相互间的充分作用。加入异戊醇能降低分子表面张力，可以降低抽提过程中的泡沫产生。一般采用氯仿与异戊酵为</a:t>
            </a:r>
            <a:r>
              <a:rPr lang="en-US" altLang="zh-CN" dirty="0" smtClean="0"/>
              <a:t>24</a:t>
            </a:r>
            <a:r>
              <a:rPr lang="zh-CN" altLang="zh-CN" dirty="0" smtClean="0"/>
              <a:t>：</a:t>
            </a:r>
            <a:r>
              <a:rPr lang="en-US" altLang="zh-CN" dirty="0" smtClean="0"/>
              <a:t>1</a:t>
            </a:r>
            <a:r>
              <a:rPr lang="zh-CN" altLang="zh-CN" dirty="0" smtClean="0"/>
              <a:t>之比。也可采用酚、氯仿与异戊醇之比为</a:t>
            </a:r>
            <a:r>
              <a:rPr lang="en-US" altLang="zh-CN" dirty="0" smtClean="0"/>
              <a:t>25</a:t>
            </a:r>
            <a:r>
              <a:rPr lang="zh-CN" altLang="zh-CN" dirty="0" smtClean="0"/>
              <a:t>：</a:t>
            </a:r>
            <a:r>
              <a:rPr lang="en-US" altLang="zh-CN" dirty="0" smtClean="0"/>
              <a:t>24:1</a:t>
            </a:r>
            <a:r>
              <a:rPr lang="zh-CN" altLang="zh-CN" dirty="0" smtClean="0"/>
              <a:t>（不必先配制，可在临用前把一份酚加一份</a:t>
            </a:r>
            <a:r>
              <a:rPr lang="en-US" altLang="zh-CN" dirty="0" smtClean="0"/>
              <a:t>24</a:t>
            </a:r>
            <a:r>
              <a:rPr lang="zh-CN" altLang="zh-CN" dirty="0" smtClean="0"/>
              <a:t>：</a:t>
            </a:r>
            <a:r>
              <a:rPr lang="en-US" altLang="zh-CN" dirty="0" smtClean="0"/>
              <a:t>1</a:t>
            </a:r>
            <a:r>
              <a:rPr lang="zh-CN" altLang="zh-CN" dirty="0" smtClean="0"/>
              <a:t>的氯仿与异戊醇即成），同时异戊醇有助于分相，使离心后的上层水相，中层变性蛋白相以及下层有机溶剂相维持稳定。</a:t>
            </a:r>
            <a:r>
              <a:rPr lang="en-US" altLang="zh-CN" dirty="0" smtClean="0"/>
              <a:t> </a:t>
            </a:r>
            <a:endParaRPr lang="zh-CN" altLang="zh-CN" dirty="0" smtClean="0"/>
          </a:p>
          <a:p>
            <a:pPr>
              <a:defRPr/>
            </a:pPr>
            <a:r>
              <a:rPr lang="zh-CN" altLang="zh-CN" dirty="0" smtClean="0"/>
              <a:t>加入酚</a:t>
            </a:r>
            <a:r>
              <a:rPr lang="en-US" altLang="zh-CN" dirty="0" smtClean="0"/>
              <a:t>/</a:t>
            </a:r>
            <a:r>
              <a:rPr lang="zh-CN" altLang="zh-CN" dirty="0" smtClean="0"/>
              <a:t>仿抽提，离心后在水相和有机相间没有出现变性蛋白相层，在随后的乙醇沉淀步骤中却出现大量的半透明沉淀，溶解后发现蛋白浓度很高？</a:t>
            </a:r>
            <a:r>
              <a:rPr lang="en-US" altLang="zh-CN" dirty="0" smtClean="0"/>
              <a:t> </a:t>
            </a:r>
            <a:r>
              <a:rPr lang="zh-CN" altLang="zh-CN" dirty="0" smtClean="0"/>
              <a:t>乙醇沉淀时，较纯的质粒沉淀是白色的（</a:t>
            </a:r>
            <a:r>
              <a:rPr lang="en-US" altLang="zh-CN" dirty="0" smtClean="0"/>
              <a:t>PEG</a:t>
            </a:r>
            <a:r>
              <a:rPr lang="zh-CN" altLang="zh-CN" dirty="0" smtClean="0"/>
              <a:t>纯化的沉淀是透明的肉眼不易发现），如沉淀是半透明的凝胶状，则应是蛋白含量高。参考见解：首先看看平衡酚是否已被氧化？</a:t>
            </a:r>
            <a:r>
              <a:rPr lang="en-US" altLang="zh-CN" dirty="0" smtClean="0"/>
              <a:t>pH</a:t>
            </a:r>
            <a:r>
              <a:rPr lang="zh-CN" altLang="zh-CN" dirty="0" smtClean="0"/>
              <a:t>是否是</a:t>
            </a:r>
            <a:r>
              <a:rPr lang="en-US" altLang="zh-CN" dirty="0" smtClean="0"/>
              <a:t>8.0</a:t>
            </a:r>
            <a:r>
              <a:rPr lang="zh-CN" altLang="zh-CN" dirty="0" smtClean="0"/>
              <a:t>？其次检测溶液</a:t>
            </a:r>
            <a:r>
              <a:rPr lang="en-US" altLang="zh-CN" dirty="0" smtClean="0"/>
              <a:t>III</a:t>
            </a:r>
            <a:r>
              <a:rPr lang="zh-CN" altLang="zh-CN" dirty="0" smtClean="0"/>
              <a:t>反应完成后的离心上清</a:t>
            </a:r>
            <a:r>
              <a:rPr lang="en-US" altLang="zh-CN" dirty="0" smtClean="0"/>
              <a:t>pH</a:t>
            </a:r>
            <a:r>
              <a:rPr lang="zh-CN" altLang="zh-CN" dirty="0" smtClean="0"/>
              <a:t>是否在</a:t>
            </a:r>
            <a:r>
              <a:rPr lang="en-US" altLang="zh-CN" dirty="0" smtClean="0"/>
              <a:t>8.0</a:t>
            </a:r>
            <a:r>
              <a:rPr lang="zh-CN" altLang="zh-CN" dirty="0" smtClean="0"/>
              <a:t>左右？有时由于溶液</a:t>
            </a:r>
            <a:r>
              <a:rPr lang="en-US" altLang="zh-CN" dirty="0" smtClean="0"/>
              <a:t>III</a:t>
            </a:r>
            <a:r>
              <a:rPr lang="zh-CN" altLang="zh-CN" dirty="0" smtClean="0"/>
              <a:t>配置的问题，会出现溶液</a:t>
            </a:r>
            <a:r>
              <a:rPr lang="en-US" altLang="zh-CN" dirty="0" smtClean="0"/>
              <a:t>III</a:t>
            </a:r>
            <a:r>
              <a:rPr lang="zh-CN" altLang="zh-CN" dirty="0" smtClean="0"/>
              <a:t>反应后离心的上清</a:t>
            </a:r>
            <a:r>
              <a:rPr lang="en-US" altLang="zh-CN" dirty="0" smtClean="0"/>
              <a:t>pH</a:t>
            </a:r>
            <a:r>
              <a:rPr lang="zh-CN" altLang="zh-CN" dirty="0" smtClean="0"/>
              <a:t>与</a:t>
            </a:r>
            <a:r>
              <a:rPr lang="en-US" altLang="zh-CN" dirty="0" smtClean="0"/>
              <a:t>8.0</a:t>
            </a:r>
            <a:r>
              <a:rPr lang="zh-CN" altLang="zh-CN" dirty="0" smtClean="0"/>
              <a:t>偏差较大的现象，这会降低平衡酚抽提蛋白抽的有效性，</a:t>
            </a:r>
            <a:r>
              <a:rPr lang="en-US" altLang="zh-CN" dirty="0" smtClean="0"/>
              <a:t>pH</a:t>
            </a:r>
            <a:r>
              <a:rPr lang="zh-CN" altLang="zh-CN" dirty="0" smtClean="0"/>
              <a:t>偏差过大也会导致水相和平衡酚互溶。</a:t>
            </a:r>
            <a:r>
              <a:rPr lang="en-US" altLang="zh-CN" dirty="0" smtClean="0"/>
              <a:t> </a:t>
            </a:r>
            <a:r>
              <a:rPr lang="zh-CN" altLang="zh-CN" dirty="0" smtClean="0"/>
              <a:t>使用酚仿抽提方法，质粒的纯度很好，但酶切不能完全切开</a:t>
            </a:r>
            <a:r>
              <a:rPr lang="en-US" altLang="zh-CN" dirty="0" smtClean="0"/>
              <a:t>? </a:t>
            </a:r>
            <a:r>
              <a:rPr lang="zh-CN" altLang="zh-CN" dirty="0" smtClean="0"/>
              <a:t>参考见解：</a:t>
            </a:r>
            <a:r>
              <a:rPr lang="en-US" altLang="zh-CN" dirty="0" smtClean="0"/>
              <a:t> </a:t>
            </a:r>
            <a:endParaRPr lang="zh-CN" altLang="zh-CN" dirty="0" smtClean="0"/>
          </a:p>
          <a:p>
            <a:pPr>
              <a:defRPr/>
            </a:pPr>
            <a:r>
              <a:rPr lang="en-US" altLang="zh-CN" dirty="0" smtClean="0"/>
              <a:t>  </a:t>
            </a:r>
            <a:endParaRPr lang="zh-CN" altLang="en-US" dirty="0"/>
          </a:p>
        </p:txBody>
      </p:sp>
      <p:sp>
        <p:nvSpPr>
          <p:cNvPr id="1525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8B8A5C85-418D-44DA-959E-EBDF982BD379}" type="slidenum">
              <a:rPr lang="en-US" altLang="zh-CN"/>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92BFFFCE-0F35-4244-A9E7-8FB606999CE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BBAB1A8C-7DE3-47B8-8FB2-18C2C4335228}"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784AE161-A784-48DD-8B23-9E123296BA98}"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4B091D72-931A-49B8-8B62-48CAF150B62E}"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7F0BB9F3-177D-4F05-9BB2-594CD455EF0D}"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A5BC5BC3-F420-472E-BEB9-84C93AD2A946}"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Picture 4" descr="武汉大学校徽"/>
          <p:cNvPicPr>
            <a:picLocks noChangeAspect="1"/>
          </p:cNvPicPr>
          <p:nvPr userDrawn="1">
            <p:custDataLst>
              <p:tags r:id="rId2"/>
            </p:custDataLst>
          </p:nvPr>
        </p:nvPicPr>
        <p:blipFill>
          <a:blip r:embed="rId3">
            <a:lum bright="82000" contrast="-70000"/>
            <a:extLst>
              <a:ext uri="{28A0092B-C50C-407E-A947-70E740481C1C}">
                <a14:useLocalDpi xmlns:a14="http://schemas.microsoft.com/office/drawing/2010/main" val="0"/>
              </a:ext>
            </a:extLst>
          </a:blip>
          <a:srcRect l="12000" t="12000" r="12000" b="12000"/>
          <a:stretch>
            <a:fillRect/>
          </a:stretch>
        </p:blipFill>
        <p:spPr bwMode="auto">
          <a:xfrm>
            <a:off x="22098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38C6E734-3C4E-430C-B2FA-ACDF65E95CD4}"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EECF25D-2B66-4183-8036-1756147B3DC2}"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01431E51-6CAF-4C22-A8B9-736C93D62554}"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15123CE4-DFBC-425E-B3B6-6BC7E426C976}"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descr="武汉大学校徽"/>
          <p:cNvPicPr>
            <a:picLocks noChangeAspect="1"/>
          </p:cNvPicPr>
          <p:nvPr userDrawn="1">
            <p:custDataLst>
              <p:tags r:id="rId2"/>
            </p:custDataLst>
          </p:nvPr>
        </p:nvPicPr>
        <p:blipFill>
          <a:blip r:embed="rId3">
            <a:lum bright="82000" contrast="-70000"/>
            <a:extLst>
              <a:ext uri="{28A0092B-C50C-407E-A947-70E740481C1C}">
                <a14:useLocalDpi xmlns:a14="http://schemas.microsoft.com/office/drawing/2010/main" val="0"/>
              </a:ext>
            </a:extLst>
          </a:blip>
          <a:srcRect l="12000" t="12000" r="12000" b="12000"/>
          <a:stretch>
            <a:fillRect/>
          </a:stretch>
        </p:blipFill>
        <p:spPr bwMode="auto">
          <a:xfrm>
            <a:off x="22098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endParaRPr lang="en-US" altLang="zh-CN"/>
          </a:p>
        </p:txBody>
      </p:sp>
      <p:sp>
        <p:nvSpPr>
          <p:cNvPr id="4" name="页脚占位符 2"/>
          <p:cNvSpPr>
            <a:spLocks noGrp="1"/>
          </p:cNvSpPr>
          <p:nvPr>
            <p:ph type="ftr" sz="quarter" idx="11"/>
          </p:nvPr>
        </p:nvSpPr>
        <p:spPr/>
        <p:txBody>
          <a:bodyPr/>
          <a:lstStyle>
            <a:lvl1pPr>
              <a:defRPr/>
            </a:lvl1pPr>
          </a:lstStyle>
          <a:p>
            <a:pPr>
              <a:defRPr/>
            </a:pPr>
            <a:endParaRPr lang="en-US" altLang="zh-CN"/>
          </a:p>
        </p:txBody>
      </p:sp>
      <p:sp>
        <p:nvSpPr>
          <p:cNvPr id="5" name="灯片编号占位符 3"/>
          <p:cNvSpPr>
            <a:spLocks noGrp="1"/>
          </p:cNvSpPr>
          <p:nvPr>
            <p:ph type="sldNum" sz="quarter" idx="12"/>
          </p:nvPr>
        </p:nvSpPr>
        <p:spPr/>
        <p:txBody>
          <a:bodyPr/>
          <a:lstStyle>
            <a:lvl1pPr>
              <a:defRPr/>
            </a:lvl1pPr>
          </a:lstStyle>
          <a:p>
            <a:fld id="{2881F7AE-1C6E-4B3B-9EA0-FCC144438D9E}"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baseline="0">
                <a:solidFill>
                  <a:srgbClr val="FF0000"/>
                </a:solidFill>
              </a:defRPr>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794B8BB9-E89C-4F8E-85F4-8133217C1FCF}"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308" y="1295456"/>
            <a:ext cx="3276514" cy="476268"/>
          </a:xfrm>
        </p:spPr>
        <p:txBody>
          <a:bodyPr anchor="b"/>
          <a:lstStyle>
            <a:lvl1pPr algn="l">
              <a:defRPr sz="2800" b="1" baseline="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114812" y="1219258"/>
            <a:ext cx="4495790" cy="4602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762100" y="2133634"/>
            <a:ext cx="2971722" cy="3687737"/>
          </a:xfrm>
        </p:spPr>
        <p:txBody>
          <a:bodyPr/>
          <a:lstStyle>
            <a:lvl1pPr marL="0" indent="0">
              <a:lnSpc>
                <a:spcPct val="150000"/>
              </a:lnSpc>
              <a:buNone/>
              <a:defRPr sz="2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B14DC3BA-BA7E-4873-98C4-FEFF6E462487}"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E4A407B8-49C7-40F2-84CF-F9133B619ADF}"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C6C4E61F-56DB-41FC-A405-A62FFB8BABA6}"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74596B5-926F-497F-AAC5-5B6BE0B468BC}"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03ECBC71-ADD1-44F2-8C68-E06C442365BC}"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Picture 4" descr="武汉大学校徽"/>
          <p:cNvPicPr>
            <a:picLocks noChangeAspect="1"/>
          </p:cNvPicPr>
          <p:nvPr userDrawn="1">
            <p:custDataLst>
              <p:tags r:id="rId2"/>
            </p:custDataLst>
          </p:nvPr>
        </p:nvPicPr>
        <p:blipFill>
          <a:blip r:embed="rId3">
            <a:lum bright="82000" contrast="-70000"/>
            <a:extLst>
              <a:ext uri="{28A0092B-C50C-407E-A947-70E740481C1C}">
                <a14:useLocalDpi xmlns:a14="http://schemas.microsoft.com/office/drawing/2010/main" val="0"/>
              </a:ext>
            </a:extLst>
          </a:blip>
          <a:srcRect l="12000" t="12000" r="12000" b="12000"/>
          <a:stretch>
            <a:fillRect/>
          </a:stretch>
        </p:blipFill>
        <p:spPr bwMode="auto">
          <a:xfrm>
            <a:off x="22098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5F4F67CA-8C58-4BE1-A7FB-0ADB1A870D0A}"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90A691A7-E77F-48D3-B1DE-24F5EA917999}"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9A3C5F78-2540-47F8-B896-CA60984B2F44}"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7D50CBF4-0115-4620-B002-F2554AF6E0B9}"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descr="武汉大学校徽"/>
          <p:cNvPicPr>
            <a:picLocks noChangeAspect="1"/>
          </p:cNvPicPr>
          <p:nvPr userDrawn="1">
            <p:custDataLst>
              <p:tags r:id="rId2"/>
            </p:custDataLst>
          </p:nvPr>
        </p:nvPicPr>
        <p:blipFill>
          <a:blip r:embed="rId3">
            <a:lum bright="82000" contrast="-70000"/>
            <a:extLst>
              <a:ext uri="{28A0092B-C50C-407E-A947-70E740481C1C}">
                <a14:useLocalDpi xmlns:a14="http://schemas.microsoft.com/office/drawing/2010/main" val="0"/>
              </a:ext>
            </a:extLst>
          </a:blip>
          <a:srcRect l="12000" t="12000" r="12000" b="12000"/>
          <a:stretch>
            <a:fillRect/>
          </a:stretch>
        </p:blipFill>
        <p:spPr bwMode="auto">
          <a:xfrm>
            <a:off x="22098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endParaRPr lang="en-US" altLang="zh-CN"/>
          </a:p>
        </p:txBody>
      </p:sp>
      <p:sp>
        <p:nvSpPr>
          <p:cNvPr id="4" name="页脚占位符 2"/>
          <p:cNvSpPr>
            <a:spLocks noGrp="1"/>
          </p:cNvSpPr>
          <p:nvPr>
            <p:ph type="ftr" sz="quarter" idx="11"/>
          </p:nvPr>
        </p:nvSpPr>
        <p:spPr/>
        <p:txBody>
          <a:bodyPr/>
          <a:lstStyle>
            <a:lvl1pPr>
              <a:defRPr/>
            </a:lvl1pPr>
          </a:lstStyle>
          <a:p>
            <a:pPr>
              <a:defRPr/>
            </a:pPr>
            <a:endParaRPr lang="en-US" altLang="zh-CN"/>
          </a:p>
        </p:txBody>
      </p:sp>
      <p:sp>
        <p:nvSpPr>
          <p:cNvPr id="5" name="灯片编号占位符 3"/>
          <p:cNvSpPr>
            <a:spLocks noGrp="1"/>
          </p:cNvSpPr>
          <p:nvPr>
            <p:ph type="sldNum" sz="quarter" idx="12"/>
          </p:nvPr>
        </p:nvSpPr>
        <p:spPr/>
        <p:txBody>
          <a:bodyPr/>
          <a:lstStyle>
            <a:lvl1pPr>
              <a:defRPr/>
            </a:lvl1pPr>
          </a:lstStyle>
          <a:p>
            <a:fld id="{F1F0952F-4498-4B42-8B08-BFFFC108F8E2}"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308" y="1295456"/>
            <a:ext cx="3276514" cy="476268"/>
          </a:xfrm>
        </p:spPr>
        <p:txBody>
          <a:bodyPr anchor="b"/>
          <a:lstStyle>
            <a:lvl1pPr algn="l">
              <a:defRPr sz="2800" b="1" baseline="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114812" y="1219258"/>
            <a:ext cx="4495790" cy="4602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762100" y="2133634"/>
            <a:ext cx="2971722" cy="3687737"/>
          </a:xfrm>
        </p:spPr>
        <p:txBody>
          <a:bodyPr/>
          <a:lstStyle>
            <a:lvl1pPr marL="0" indent="0">
              <a:lnSpc>
                <a:spcPct val="150000"/>
              </a:lnSpc>
              <a:buNone/>
              <a:defRPr sz="2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1B5222EE-DE95-4C57-8797-3E446BF45E69}"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C577413D-C234-49C9-8A4F-B458301FD575}"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jpeg"/><Relationship Id="rId13" Type="http://schemas.openxmlformats.org/officeDocument/2006/relationships/tags" Target="../tags/tag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2.jpeg"/><Relationship Id="rId13" Type="http://schemas.openxmlformats.org/officeDocument/2006/relationships/tags" Target="../tags/tag6.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smtClean="0"/>
              <a:t>单击此处编辑母版标题样式</a:t>
            </a:r>
            <a:endParaRPr lang="zh-CN" altLang="en-US" dirty="0" smtClean="0"/>
          </a:p>
        </p:txBody>
      </p:sp>
      <p:sp>
        <p:nvSpPr>
          <p:cNvPr id="1027" name="Rectangle 3"/>
          <p:cNvSpPr>
            <a:spLocks noGrp="1"/>
          </p:cNvSpPr>
          <p:nvPr>
            <p:ph type="body"/>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buFont typeface="Arial" panose="020B0604020202020204" pitchFamily="34" charset="0"/>
              <a:buNone/>
              <a:defRPr sz="1400"/>
            </a:lvl1pPr>
          </a:lstStyle>
          <a:p>
            <a:fld id="{8E71DFF0-B966-44C7-993C-A1A2E980DB58}" type="slidenum">
              <a:rPr lang="en-US" altLang="zh-CN"/>
            </a:fld>
            <a:endParaRPr lang="en-US" altLang="zh-CN"/>
          </a:p>
        </p:txBody>
      </p:sp>
      <p:pic>
        <p:nvPicPr>
          <p:cNvPr id="1031" name="Picture 4" descr="武大LOGO"/>
          <p:cNvPicPr>
            <a:picLocks noChangeAspect="1"/>
          </p:cNvPicPr>
          <p:nvPr userDrawn="1">
            <p:custDataLst>
              <p:tags r:id="rId13"/>
            </p:custDataLst>
          </p:nvPr>
        </p:nvPicPr>
        <p:blipFill>
          <a:blip r:embed="rId14">
            <a:lum bright="28000"/>
            <a:extLst>
              <a:ext uri="{28A0092B-C50C-407E-A947-70E740481C1C}">
                <a14:useLocalDpi xmlns:a14="http://schemas.microsoft.com/office/drawing/2010/main" val="0"/>
              </a:ext>
            </a:extLst>
          </a:blip>
          <a:srcRect/>
          <a:stretch>
            <a:fillRect/>
          </a:stretch>
        </p:blipFill>
        <p:spPr bwMode="auto">
          <a:xfrm>
            <a:off x="152400" y="61913"/>
            <a:ext cx="36576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defRPr sz="4400" b="1" baseline="0">
          <a:solidFill>
            <a:srgbClr val="FF0000"/>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chemeClr val="tx2"/>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b="1">
          <a:solidFill>
            <a:schemeClr val="tx2"/>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2"/>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2051" name="Rectangle 3"/>
          <p:cNvSpPr>
            <a:spLocks noGrp="1"/>
          </p:cNvSpPr>
          <p:nvPr>
            <p:ph type="body"/>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buFont typeface="Arial" panose="020B0604020202020204" pitchFamily="34" charset="0"/>
              <a:buNone/>
              <a:defRPr sz="1400"/>
            </a:lvl1pPr>
          </a:lstStyle>
          <a:p>
            <a:fld id="{4DC07720-6F8C-424C-AA8D-0B0AED4EDB08}" type="slidenum">
              <a:rPr lang="en-US" altLang="zh-CN"/>
            </a:fld>
            <a:endParaRPr lang="en-US" altLang="zh-CN"/>
          </a:p>
        </p:txBody>
      </p:sp>
      <p:pic>
        <p:nvPicPr>
          <p:cNvPr id="2055" name="Picture 4" descr="武大LOGO"/>
          <p:cNvPicPr>
            <a:picLocks noChangeAspect="1"/>
          </p:cNvPicPr>
          <p:nvPr userDrawn="1">
            <p:custDataLst>
              <p:tags r:id="rId13"/>
            </p:custDataLst>
          </p:nvPr>
        </p:nvPicPr>
        <p:blipFill>
          <a:blip r:embed="rId14">
            <a:lum bright="28000"/>
            <a:extLst>
              <a:ext uri="{28A0092B-C50C-407E-A947-70E740481C1C}">
                <a14:useLocalDpi xmlns:a14="http://schemas.microsoft.com/office/drawing/2010/main" val="0"/>
              </a:ext>
            </a:extLst>
          </a:blip>
          <a:srcRect/>
          <a:stretch>
            <a:fillRect/>
          </a:stretch>
        </p:blipFill>
        <p:spPr bwMode="auto">
          <a:xfrm>
            <a:off x="152400" y="61913"/>
            <a:ext cx="36576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chemeClr val="tx2"/>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b="1">
          <a:solidFill>
            <a:schemeClr val="tx2"/>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2"/>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1.jpeg"/><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image" Target="../media/image1.jpeg"/><Relationship Id="rId1" Type="http://schemas.openxmlformats.org/officeDocument/2006/relationships/tags" Target="../tags/tag47.xml"/></Relationships>
</file>

<file path=ppt/slides/_rels/slide15.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6" Type="http://schemas.openxmlformats.org/officeDocument/2006/relationships/slideLayout" Target="../slideLayouts/slideLayout2.xml"/><Relationship Id="rId75" Type="http://schemas.openxmlformats.org/officeDocument/2006/relationships/tags" Target="../tags/tag124.xml"/><Relationship Id="rId74" Type="http://schemas.openxmlformats.org/officeDocument/2006/relationships/image" Target="../media/image4.jpeg"/><Relationship Id="rId73" Type="http://schemas.openxmlformats.org/officeDocument/2006/relationships/tags" Target="../tags/tag123.xml"/><Relationship Id="rId72" Type="http://schemas.openxmlformats.org/officeDocument/2006/relationships/tags" Target="../tags/tag122.xml"/><Relationship Id="rId71" Type="http://schemas.openxmlformats.org/officeDocument/2006/relationships/tags" Target="../tags/tag121.xml"/><Relationship Id="rId70" Type="http://schemas.openxmlformats.org/officeDocument/2006/relationships/tags" Target="../tags/tag120.xml"/><Relationship Id="rId7" Type="http://schemas.openxmlformats.org/officeDocument/2006/relationships/tags" Target="../tags/tag58.xml"/><Relationship Id="rId69" Type="http://schemas.openxmlformats.org/officeDocument/2006/relationships/image" Target="../media/image3.jpeg"/><Relationship Id="rId68" Type="http://schemas.openxmlformats.org/officeDocument/2006/relationships/tags" Target="../tags/tag119.xml"/><Relationship Id="rId67" Type="http://schemas.openxmlformats.org/officeDocument/2006/relationships/tags" Target="../tags/tag118.xml"/><Relationship Id="rId66" Type="http://schemas.openxmlformats.org/officeDocument/2006/relationships/tags" Target="../tags/tag117.xml"/><Relationship Id="rId65" Type="http://schemas.openxmlformats.org/officeDocument/2006/relationships/tags" Target="../tags/tag116.xml"/><Relationship Id="rId64" Type="http://schemas.openxmlformats.org/officeDocument/2006/relationships/tags" Target="../tags/tag115.xml"/><Relationship Id="rId63" Type="http://schemas.openxmlformats.org/officeDocument/2006/relationships/tags" Target="../tags/tag114.xml"/><Relationship Id="rId62" Type="http://schemas.openxmlformats.org/officeDocument/2006/relationships/tags" Target="../tags/tag113.xml"/><Relationship Id="rId61" Type="http://schemas.openxmlformats.org/officeDocument/2006/relationships/tags" Target="../tags/tag112.xml"/><Relationship Id="rId60" Type="http://schemas.openxmlformats.org/officeDocument/2006/relationships/tags" Target="../tags/tag111.xml"/><Relationship Id="rId6" Type="http://schemas.openxmlformats.org/officeDocument/2006/relationships/tags" Target="../tags/tag57.xml"/><Relationship Id="rId59" Type="http://schemas.openxmlformats.org/officeDocument/2006/relationships/tags" Target="../tags/tag110.xml"/><Relationship Id="rId58" Type="http://schemas.openxmlformats.org/officeDocument/2006/relationships/tags" Target="../tags/tag109.xml"/><Relationship Id="rId57" Type="http://schemas.openxmlformats.org/officeDocument/2006/relationships/tags" Target="../tags/tag108.xml"/><Relationship Id="rId56" Type="http://schemas.openxmlformats.org/officeDocument/2006/relationships/tags" Target="../tags/tag107.xml"/><Relationship Id="rId55" Type="http://schemas.openxmlformats.org/officeDocument/2006/relationships/tags" Target="../tags/tag106.xml"/><Relationship Id="rId54" Type="http://schemas.openxmlformats.org/officeDocument/2006/relationships/tags" Target="../tags/tag105.xml"/><Relationship Id="rId53" Type="http://schemas.openxmlformats.org/officeDocument/2006/relationships/tags" Target="../tags/tag104.xml"/><Relationship Id="rId52" Type="http://schemas.openxmlformats.org/officeDocument/2006/relationships/tags" Target="../tags/tag103.xml"/><Relationship Id="rId51" Type="http://schemas.openxmlformats.org/officeDocument/2006/relationships/tags" Target="../tags/tag102.xml"/><Relationship Id="rId50" Type="http://schemas.openxmlformats.org/officeDocument/2006/relationships/tags" Target="../tags/tag101.xml"/><Relationship Id="rId5" Type="http://schemas.openxmlformats.org/officeDocument/2006/relationships/tags" Target="../tags/tag56.xml"/><Relationship Id="rId49" Type="http://schemas.openxmlformats.org/officeDocument/2006/relationships/tags" Target="../tags/tag100.xml"/><Relationship Id="rId48" Type="http://schemas.openxmlformats.org/officeDocument/2006/relationships/tags" Target="../tags/tag99.xml"/><Relationship Id="rId47" Type="http://schemas.openxmlformats.org/officeDocument/2006/relationships/tags" Target="../tags/tag98.xml"/><Relationship Id="rId46" Type="http://schemas.openxmlformats.org/officeDocument/2006/relationships/tags" Target="../tags/tag97.xml"/><Relationship Id="rId45" Type="http://schemas.openxmlformats.org/officeDocument/2006/relationships/tags" Target="../tags/tag96.xml"/><Relationship Id="rId44" Type="http://schemas.openxmlformats.org/officeDocument/2006/relationships/tags" Target="../tags/tag95.xml"/><Relationship Id="rId43" Type="http://schemas.openxmlformats.org/officeDocument/2006/relationships/tags" Target="../tags/tag94.xml"/><Relationship Id="rId42" Type="http://schemas.openxmlformats.org/officeDocument/2006/relationships/tags" Target="../tags/tag93.xml"/><Relationship Id="rId41" Type="http://schemas.openxmlformats.org/officeDocument/2006/relationships/tags" Target="../tags/tag92.xml"/><Relationship Id="rId40" Type="http://schemas.openxmlformats.org/officeDocument/2006/relationships/tags" Target="../tags/tag91.xml"/><Relationship Id="rId4" Type="http://schemas.openxmlformats.org/officeDocument/2006/relationships/tags" Target="../tags/tag55.xml"/><Relationship Id="rId39" Type="http://schemas.openxmlformats.org/officeDocument/2006/relationships/tags" Target="../tags/tag90.xml"/><Relationship Id="rId38" Type="http://schemas.openxmlformats.org/officeDocument/2006/relationships/tags" Target="../tags/tag89.xml"/><Relationship Id="rId37" Type="http://schemas.openxmlformats.org/officeDocument/2006/relationships/tags" Target="../tags/tag88.xml"/><Relationship Id="rId36" Type="http://schemas.openxmlformats.org/officeDocument/2006/relationships/tags" Target="../tags/tag87.xml"/><Relationship Id="rId35" Type="http://schemas.openxmlformats.org/officeDocument/2006/relationships/tags" Target="../tags/tag86.xml"/><Relationship Id="rId34" Type="http://schemas.openxmlformats.org/officeDocument/2006/relationships/tags" Target="../tags/tag85.xml"/><Relationship Id="rId33" Type="http://schemas.openxmlformats.org/officeDocument/2006/relationships/tags" Target="../tags/tag84.xml"/><Relationship Id="rId32" Type="http://schemas.openxmlformats.org/officeDocument/2006/relationships/tags" Target="../tags/tag83.xml"/><Relationship Id="rId31" Type="http://schemas.openxmlformats.org/officeDocument/2006/relationships/tags" Target="../tags/tag82.xml"/><Relationship Id="rId30" Type="http://schemas.openxmlformats.org/officeDocument/2006/relationships/tags" Target="../tags/tag81.xml"/><Relationship Id="rId3" Type="http://schemas.openxmlformats.org/officeDocument/2006/relationships/tags" Target="../tags/tag54.xml"/><Relationship Id="rId29" Type="http://schemas.openxmlformats.org/officeDocument/2006/relationships/tags" Target="../tags/tag80.xml"/><Relationship Id="rId28" Type="http://schemas.openxmlformats.org/officeDocument/2006/relationships/tags" Target="../tags/tag79.xml"/><Relationship Id="rId27" Type="http://schemas.openxmlformats.org/officeDocument/2006/relationships/tags" Target="../tags/tag78.xml"/><Relationship Id="rId26" Type="http://schemas.openxmlformats.org/officeDocument/2006/relationships/tags" Target="../tags/tag77.xml"/><Relationship Id="rId25" Type="http://schemas.openxmlformats.org/officeDocument/2006/relationships/tags" Target="../tags/tag76.xml"/><Relationship Id="rId24" Type="http://schemas.openxmlformats.org/officeDocument/2006/relationships/tags" Target="../tags/tag75.xml"/><Relationship Id="rId23" Type="http://schemas.openxmlformats.org/officeDocument/2006/relationships/tags" Target="../tags/tag74.xml"/><Relationship Id="rId22" Type="http://schemas.openxmlformats.org/officeDocument/2006/relationships/tags" Target="../tags/tag73.xml"/><Relationship Id="rId21" Type="http://schemas.openxmlformats.org/officeDocument/2006/relationships/tags" Target="../tags/tag72.xml"/><Relationship Id="rId20" Type="http://schemas.openxmlformats.org/officeDocument/2006/relationships/tags" Target="../tags/tag71.xml"/><Relationship Id="rId2" Type="http://schemas.openxmlformats.org/officeDocument/2006/relationships/tags" Target="../tags/tag53.xml"/><Relationship Id="rId19" Type="http://schemas.openxmlformats.org/officeDocument/2006/relationships/tags" Target="../tags/tag70.xml"/><Relationship Id="rId18" Type="http://schemas.openxmlformats.org/officeDocument/2006/relationships/tags" Target="../tags/tag69.xml"/><Relationship Id="rId17" Type="http://schemas.openxmlformats.org/officeDocument/2006/relationships/tags" Target="../tags/tag68.xml"/><Relationship Id="rId16" Type="http://schemas.openxmlformats.org/officeDocument/2006/relationships/tags" Target="../tags/tag67.xml"/><Relationship Id="rId15" Type="http://schemas.openxmlformats.org/officeDocument/2006/relationships/tags" Target="../tags/tag66.xml"/><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tags" Target="../tags/tag52.xml"/></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8.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32.xml"/><Relationship Id="rId5" Type="http://schemas.openxmlformats.org/officeDocument/2006/relationships/image" Target="../media/image5.wmf"/><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image" Target="../media/image1.jpeg"/><Relationship Id="rId1" Type="http://schemas.openxmlformats.org/officeDocument/2006/relationships/tags" Target="../tags/tag129.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image" Target="../media/image2.jpeg"/><Relationship Id="rId1" Type="http://schemas.openxmlformats.org/officeDocument/2006/relationships/tags" Target="../tags/tag13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8" Type="http://schemas.openxmlformats.org/officeDocument/2006/relationships/slideLayout" Target="../slideLayouts/slideLayout2.xml"/><Relationship Id="rId27" Type="http://schemas.openxmlformats.org/officeDocument/2006/relationships/tags" Target="../tags/tag163.xml"/><Relationship Id="rId26" Type="http://schemas.openxmlformats.org/officeDocument/2006/relationships/tags" Target="../tags/tag162.xml"/><Relationship Id="rId25" Type="http://schemas.openxmlformats.org/officeDocument/2006/relationships/tags" Target="../tags/tag161.xml"/><Relationship Id="rId24" Type="http://schemas.openxmlformats.org/officeDocument/2006/relationships/tags" Target="../tags/tag160.xml"/><Relationship Id="rId23" Type="http://schemas.openxmlformats.org/officeDocument/2006/relationships/tags" Target="../tags/tag159.xml"/><Relationship Id="rId22" Type="http://schemas.openxmlformats.org/officeDocument/2006/relationships/tags" Target="../tags/tag158.xml"/><Relationship Id="rId21" Type="http://schemas.openxmlformats.org/officeDocument/2006/relationships/tags" Target="../tags/tag157.xml"/><Relationship Id="rId20" Type="http://schemas.openxmlformats.org/officeDocument/2006/relationships/tags" Target="../tags/tag156.xml"/><Relationship Id="rId2" Type="http://schemas.openxmlformats.org/officeDocument/2006/relationships/tags" Target="../tags/tag138.xml"/><Relationship Id="rId19" Type="http://schemas.openxmlformats.org/officeDocument/2006/relationships/tags" Target="../tags/tag155.xml"/><Relationship Id="rId18" Type="http://schemas.openxmlformats.org/officeDocument/2006/relationships/tags" Target="../tags/tag154.xml"/><Relationship Id="rId17" Type="http://schemas.openxmlformats.org/officeDocument/2006/relationships/tags" Target="../tags/tag153.xml"/><Relationship Id="rId16" Type="http://schemas.openxmlformats.org/officeDocument/2006/relationships/tags" Target="../tags/tag152.xml"/><Relationship Id="rId15" Type="http://schemas.openxmlformats.org/officeDocument/2006/relationships/tags" Target="../tags/tag151.xml"/><Relationship Id="rId14" Type="http://schemas.openxmlformats.org/officeDocument/2006/relationships/tags" Target="../tags/tag150.xml"/><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tags" Target="../tags/tag137.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6.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image" Target="../media/image6.wmf"/><Relationship Id="rId1" Type="http://schemas.openxmlformats.org/officeDocument/2006/relationships/tags" Target="../tags/tag178.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image" Target="../media/image7.wmf"/><Relationship Id="rId1" Type="http://schemas.openxmlformats.org/officeDocument/2006/relationships/tags" Target="../tags/tag181.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image" Target="../media/image8.wmf"/><Relationship Id="rId1" Type="http://schemas.openxmlformats.org/officeDocument/2006/relationships/tags" Target="../tags/tag184.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192.xml"/><Relationship Id="rId4" Type="http://schemas.openxmlformats.org/officeDocument/2006/relationships/image" Target="../media/image9.jpeg"/><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06.xml"/><Relationship Id="rId3" Type="http://schemas.openxmlformats.org/officeDocument/2006/relationships/tags" Target="../tags/tag205.xml"/><Relationship Id="rId2" Type="http://schemas.openxmlformats.org/officeDocument/2006/relationships/tags" Target="../tags/tag204.xml"/><Relationship Id="rId1" Type="http://schemas.openxmlformats.org/officeDocument/2006/relationships/tags" Target="../tags/tag203.xml"/></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tags" Target="../tags/tag210.xml"/><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14.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33.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 Type="http://schemas.openxmlformats.org/officeDocument/2006/relationships/image" Target="../media/image10.png"/><Relationship Id="rId2" Type="http://schemas.openxmlformats.org/officeDocument/2006/relationships/tags" Target="../tags/tag216.xml"/><Relationship Id="rId13" Type="http://schemas.openxmlformats.org/officeDocument/2006/relationships/slideLayout" Target="../slideLayouts/slideLayout2.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tags" Target="../tags/tag215.xml"/></Relationships>
</file>

<file path=ppt/slides/_rels/slide3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230.xml"/><Relationship Id="rId7" Type="http://schemas.openxmlformats.org/officeDocument/2006/relationships/image" Target="../media/image13.png"/><Relationship Id="rId6" Type="http://schemas.openxmlformats.org/officeDocument/2006/relationships/tags" Target="../tags/tag229.xml"/><Relationship Id="rId5" Type="http://schemas.openxmlformats.org/officeDocument/2006/relationships/tags" Target="../tags/tag228.xml"/><Relationship Id="rId4" Type="http://schemas.openxmlformats.org/officeDocument/2006/relationships/image" Target="../media/image12.png"/><Relationship Id="rId3" Type="http://schemas.openxmlformats.org/officeDocument/2006/relationships/tags" Target="../tags/tag227.xml"/><Relationship Id="rId2" Type="http://schemas.openxmlformats.org/officeDocument/2006/relationships/image" Target="../media/image11.png"/><Relationship Id="rId1" Type="http://schemas.openxmlformats.org/officeDocument/2006/relationships/tags" Target="../tags/tag226.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33.xml"/><Relationship Id="rId3" Type="http://schemas.openxmlformats.org/officeDocument/2006/relationships/image" Target="../media/image14.png"/><Relationship Id="rId2" Type="http://schemas.openxmlformats.org/officeDocument/2006/relationships/tags" Target="../tags/tag232.xml"/><Relationship Id="rId1" Type="http://schemas.openxmlformats.org/officeDocument/2006/relationships/tags" Target="../tags/tag231.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36.xml"/><Relationship Id="rId3" Type="http://schemas.openxmlformats.org/officeDocument/2006/relationships/tags" Target="../tags/tag235.xml"/><Relationship Id="rId2" Type="http://schemas.openxmlformats.org/officeDocument/2006/relationships/image" Target="../media/image15.png"/><Relationship Id="rId1" Type="http://schemas.openxmlformats.org/officeDocument/2006/relationships/tags" Target="../tags/tag234.xml"/></Relationships>
</file>

<file path=ppt/slides/_rels/slide37.xml.rels><?xml version="1.0" encoding="UTF-8" standalone="yes"?>
<Relationships xmlns="http://schemas.openxmlformats.org/package/2006/relationships"><Relationship Id="rId9" Type="http://schemas.openxmlformats.org/officeDocument/2006/relationships/tags" Target="../tags/tag241.xml"/><Relationship Id="rId8" Type="http://schemas.openxmlformats.org/officeDocument/2006/relationships/image" Target="../media/image19.png"/><Relationship Id="rId7" Type="http://schemas.openxmlformats.org/officeDocument/2006/relationships/tags" Target="../tags/tag240.xml"/><Relationship Id="rId6" Type="http://schemas.openxmlformats.org/officeDocument/2006/relationships/image" Target="../media/image18.png"/><Relationship Id="rId5" Type="http://schemas.openxmlformats.org/officeDocument/2006/relationships/tags" Target="../tags/tag239.xml"/><Relationship Id="rId4" Type="http://schemas.openxmlformats.org/officeDocument/2006/relationships/image" Target="../media/image17.png"/><Relationship Id="rId3" Type="http://schemas.openxmlformats.org/officeDocument/2006/relationships/tags" Target="../tags/tag238.xml"/><Relationship Id="rId24" Type="http://schemas.openxmlformats.org/officeDocument/2006/relationships/slideLayout" Target="../slideLayouts/slideLayout2.xml"/><Relationship Id="rId23" Type="http://schemas.openxmlformats.org/officeDocument/2006/relationships/tags" Target="../tags/tag248.xml"/><Relationship Id="rId22" Type="http://schemas.openxmlformats.org/officeDocument/2006/relationships/image" Target="../media/image26.png"/><Relationship Id="rId21" Type="http://schemas.openxmlformats.org/officeDocument/2006/relationships/tags" Target="../tags/tag247.xml"/><Relationship Id="rId20" Type="http://schemas.openxmlformats.org/officeDocument/2006/relationships/image" Target="../media/image25.png"/><Relationship Id="rId2" Type="http://schemas.openxmlformats.org/officeDocument/2006/relationships/image" Target="../media/image16.png"/><Relationship Id="rId19" Type="http://schemas.openxmlformats.org/officeDocument/2006/relationships/tags" Target="../tags/tag246.xml"/><Relationship Id="rId18" Type="http://schemas.openxmlformats.org/officeDocument/2006/relationships/image" Target="../media/image24.png"/><Relationship Id="rId17" Type="http://schemas.openxmlformats.org/officeDocument/2006/relationships/tags" Target="../tags/tag245.xml"/><Relationship Id="rId16" Type="http://schemas.openxmlformats.org/officeDocument/2006/relationships/image" Target="../media/image23.png"/><Relationship Id="rId15" Type="http://schemas.openxmlformats.org/officeDocument/2006/relationships/tags" Target="../tags/tag244.xml"/><Relationship Id="rId14" Type="http://schemas.openxmlformats.org/officeDocument/2006/relationships/image" Target="../media/image22.png"/><Relationship Id="rId13" Type="http://schemas.openxmlformats.org/officeDocument/2006/relationships/tags" Target="../tags/tag243.xml"/><Relationship Id="rId12" Type="http://schemas.openxmlformats.org/officeDocument/2006/relationships/image" Target="../media/image21.png"/><Relationship Id="rId11" Type="http://schemas.openxmlformats.org/officeDocument/2006/relationships/tags" Target="../tags/tag242.xml"/><Relationship Id="rId10" Type="http://schemas.openxmlformats.org/officeDocument/2006/relationships/image" Target="../media/image20.png"/><Relationship Id="rId1" Type="http://schemas.openxmlformats.org/officeDocument/2006/relationships/tags" Target="../tags/tag237.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image" Target="../media/image1.jpeg"/><Relationship Id="rId1" Type="http://schemas.openxmlformats.org/officeDocument/2006/relationships/tags" Target="../tags/tag24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2.jpeg"/><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28.xml"/><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4" descr="武汉大学校徽"/>
          <p:cNvPicPr>
            <a:picLocks noChangeAspect="1"/>
          </p:cNvPicPr>
          <p:nvPr>
            <p:custDataLst>
              <p:tags r:id="rId1"/>
            </p:custDataLst>
          </p:nvPr>
        </p:nvPicPr>
        <p:blipFill>
          <a:blip r:embed="rId2">
            <a:lum bright="64000" contrast="-52000"/>
            <a:extLst>
              <a:ext uri="{28A0092B-C50C-407E-A947-70E740481C1C}">
                <a14:useLocalDpi xmlns:a14="http://schemas.microsoft.com/office/drawing/2010/main" val="0"/>
              </a:ext>
            </a:extLst>
          </a:blip>
          <a:srcRect l="12000" t="12000" r="12000" b="12000"/>
          <a:stretch>
            <a:fillRect/>
          </a:stretch>
        </p:blipFill>
        <p:spPr bwMode="auto">
          <a:xfrm>
            <a:off x="22733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7"/>
          <p:cNvSpPr>
            <a:spLocks noChangeArrowheads="1"/>
          </p:cNvSpPr>
          <p:nvPr>
            <p:custDataLst>
              <p:tags r:id="rId3"/>
            </p:custDataLst>
          </p:nvPr>
        </p:nvSpPr>
        <p:spPr bwMode="auto">
          <a:xfrm>
            <a:off x="673100" y="284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sz="6000" b="1">
              <a:solidFill>
                <a:schemeClr val="tx2"/>
              </a:solidFill>
              <a:latin typeface="宋体" panose="02010600030101010101" pitchFamily="2" charset="-122"/>
            </a:endParaRPr>
          </a:p>
        </p:txBody>
      </p:sp>
      <p:sp>
        <p:nvSpPr>
          <p:cNvPr id="58372" name="标题 6"/>
          <p:cNvSpPr>
            <a:spLocks noGrp="1"/>
          </p:cNvSpPr>
          <p:nvPr>
            <p:ph type="ctrTitle"/>
          </p:nvPr>
        </p:nvSpPr>
        <p:spPr/>
        <p:txBody>
          <a:bodyPr/>
          <a:lstStyle/>
          <a:p>
            <a:pPr>
              <a:lnSpc>
                <a:spcPct val="150000"/>
              </a:lnSpc>
            </a:pPr>
            <a:r>
              <a:rPr lang="zh-CN" altLang="en-US" smtClean="0">
                <a:solidFill>
                  <a:srgbClr val="FF0000"/>
                </a:solidFill>
                <a:latin typeface="宋体" panose="02010600030101010101" pitchFamily="2" charset="-122"/>
              </a:rPr>
              <a:t>实 验 一</a:t>
            </a:r>
            <a:br>
              <a:rPr lang="zh-CN" altLang="en-US" smtClean="0">
                <a:solidFill>
                  <a:srgbClr val="FF0000"/>
                </a:solidFill>
                <a:latin typeface="宋体" panose="02010600030101010101" pitchFamily="2" charset="-122"/>
              </a:rPr>
            </a:br>
            <a:r>
              <a:rPr lang="zh-CN" altLang="en-US" smtClean="0">
                <a:latin typeface="宋体" panose="02010600030101010101" pitchFamily="2" charset="-122"/>
              </a:rPr>
              <a:t>质粒</a:t>
            </a:r>
            <a:r>
              <a:rPr lang="en-US" altLang="zh-CN" smtClean="0">
                <a:latin typeface="宋体" panose="02010600030101010101" pitchFamily="2" charset="-122"/>
              </a:rPr>
              <a:t>DNA</a:t>
            </a:r>
            <a:r>
              <a:rPr lang="zh-CN" altLang="en-US" smtClean="0">
                <a:latin typeface="宋体" panose="02010600030101010101" pitchFamily="2" charset="-122"/>
              </a:rPr>
              <a:t>的提取及鉴定</a:t>
            </a:r>
            <a:br>
              <a:rPr lang="zh-CN" altLang="en-US" smtClean="0">
                <a:latin typeface="宋体" panose="02010600030101010101" pitchFamily="2" charset="-122"/>
              </a:rPr>
            </a:br>
            <a:endParaRPr lang="zh-CN" altLang="en-US" smtClean="0"/>
          </a:p>
        </p:txBody>
      </p:sp>
      <p:sp>
        <p:nvSpPr>
          <p:cNvPr id="58373" name="副标题 7"/>
          <p:cNvSpPr>
            <a:spLocks noGrp="1"/>
          </p:cNvSpPr>
          <p:nvPr>
            <p:ph type="subTitle" idx="1"/>
          </p:nvPr>
        </p:nvSpPr>
        <p:spPr/>
        <p:txBody>
          <a:bodyPr/>
          <a:lstStyle/>
          <a:p>
            <a:endParaRPr lang="zh-CN" altLang="en-US" smtClean="0"/>
          </a:p>
        </p:txBody>
      </p:sp>
    </p:spTree>
    <p:custDataLst>
      <p:tags r:id="rId4"/>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p:custDataLst>
              <p:tags r:id="rId1"/>
            </p:custDataLst>
          </p:nvPr>
        </p:nvSpPr>
        <p:spPr/>
        <p:txBody>
          <a:bodyPr/>
          <a:lstStyle/>
          <a:p>
            <a:pPr eaLnBrk="1" hangingPunct="1"/>
            <a:r>
              <a:rPr lang="en-US" altLang="zh-CN" smtClean="0"/>
              <a:t>2</a:t>
            </a:r>
            <a:r>
              <a:rPr lang="zh-CN" altLang="en-US" smtClean="0"/>
              <a:t>、细菌裂解及质粒</a:t>
            </a:r>
            <a:r>
              <a:rPr lang="en-US" altLang="zh-CN" smtClean="0"/>
              <a:t>DNA</a:t>
            </a:r>
            <a:r>
              <a:rPr lang="zh-CN" altLang="en-US" smtClean="0"/>
              <a:t>提取</a:t>
            </a:r>
            <a:endParaRPr lang="zh-CN" altLang="en-US" smtClean="0"/>
          </a:p>
        </p:txBody>
      </p:sp>
      <p:sp>
        <p:nvSpPr>
          <p:cNvPr id="67587" name="Rectangle 3"/>
          <p:cNvSpPr>
            <a:spLocks noGrp="1" noChangeArrowheads="1"/>
          </p:cNvSpPr>
          <p:nvPr>
            <p:ph idx="1"/>
            <p:custDataLst>
              <p:tags r:id="rId2"/>
            </p:custDataLst>
          </p:nvPr>
        </p:nvSpPr>
        <p:spPr>
          <a:xfrm>
            <a:off x="457200" y="1600200"/>
            <a:ext cx="8229600" cy="3124200"/>
          </a:xfrm>
        </p:spPr>
        <p:txBody>
          <a:bodyPr/>
          <a:lstStyle/>
          <a:p>
            <a:pPr marL="609600" indent="-609600" eaLnBrk="1" hangingPunct="1">
              <a:lnSpc>
                <a:spcPct val="110000"/>
              </a:lnSpc>
              <a:buFont typeface="+mj-ea"/>
              <a:buAutoNum type="circleNumDbPlain" startAt="5"/>
            </a:pPr>
            <a:r>
              <a:rPr lang="zh-CN" altLang="en-US" dirty="0" smtClean="0"/>
              <a:t>将细胞沉淀悬浮于</a:t>
            </a:r>
            <a:r>
              <a:rPr lang="en-US" altLang="zh-CN" dirty="0" smtClean="0"/>
              <a:t>100</a:t>
            </a:r>
            <a:r>
              <a:rPr lang="en-US" altLang="zh-CN" dirty="0" smtClean="0">
                <a:sym typeface="Symbol" panose="05050102010706020507" pitchFamily="18" charset="2"/>
              </a:rPr>
              <a:t>L</a:t>
            </a:r>
            <a:r>
              <a:rPr lang="zh-CN" altLang="en-US" dirty="0" smtClean="0">
                <a:solidFill>
                  <a:srgbClr val="FF0000"/>
                </a:solidFill>
              </a:rPr>
              <a:t>溶液</a:t>
            </a:r>
            <a:r>
              <a:rPr lang="en-US" altLang="zh-CN" dirty="0" smtClean="0">
                <a:solidFill>
                  <a:srgbClr val="FF0000"/>
                </a:solidFill>
              </a:rPr>
              <a:t>I</a:t>
            </a:r>
            <a:r>
              <a:rPr lang="zh-CN" altLang="en-US" dirty="0" smtClean="0"/>
              <a:t>中</a:t>
            </a:r>
            <a:r>
              <a:rPr lang="en-US" altLang="zh-CN" dirty="0" smtClean="0"/>
              <a:t>, </a:t>
            </a:r>
            <a:r>
              <a:rPr lang="zh-CN" altLang="en-US" dirty="0" smtClean="0">
                <a:solidFill>
                  <a:srgbClr val="FF0000"/>
                </a:solidFill>
              </a:rPr>
              <a:t>充分震荡</a:t>
            </a:r>
            <a:r>
              <a:rPr lang="zh-CN" altLang="en-US" dirty="0" smtClean="0"/>
              <a:t>混匀。</a:t>
            </a:r>
            <a:endParaRPr lang="zh-CN" altLang="en-US" dirty="0" smtClean="0"/>
          </a:p>
          <a:p>
            <a:pPr marL="609600" indent="-609600" eaLnBrk="1" hangingPunct="1">
              <a:lnSpc>
                <a:spcPct val="110000"/>
              </a:lnSpc>
              <a:buFont typeface="+mj-ea"/>
              <a:buAutoNum type="circleNumDbPlain" startAt="5"/>
            </a:pPr>
            <a:r>
              <a:rPr lang="zh-CN" altLang="en-US" dirty="0" smtClean="0"/>
              <a:t>加</a:t>
            </a:r>
            <a:r>
              <a:rPr lang="en-US" altLang="zh-CN" dirty="0" smtClean="0"/>
              <a:t>200 </a:t>
            </a:r>
            <a:r>
              <a:rPr lang="en-US" altLang="zh-CN" dirty="0" smtClean="0">
                <a:sym typeface="Symbol" panose="05050102010706020507" pitchFamily="18" charset="2"/>
              </a:rPr>
              <a:t>L</a:t>
            </a:r>
            <a:r>
              <a:rPr lang="zh-CN" altLang="en-US" dirty="0" smtClean="0">
                <a:solidFill>
                  <a:srgbClr val="FF0000"/>
                </a:solidFill>
              </a:rPr>
              <a:t>溶液</a:t>
            </a:r>
            <a:r>
              <a:rPr lang="en-US" altLang="zh-CN" dirty="0" smtClean="0">
                <a:solidFill>
                  <a:srgbClr val="FF0000"/>
                </a:solidFill>
              </a:rPr>
              <a:t>II</a:t>
            </a:r>
            <a:r>
              <a:rPr lang="zh-CN" altLang="en-US" dirty="0" smtClean="0"/>
              <a:t>，盖紧管盖</a:t>
            </a:r>
            <a:r>
              <a:rPr lang="en-US" altLang="zh-CN" dirty="0" smtClean="0"/>
              <a:t>,  </a:t>
            </a:r>
            <a:r>
              <a:rPr lang="zh-CN" altLang="en-US" dirty="0" smtClean="0">
                <a:solidFill>
                  <a:srgbClr val="FF0000"/>
                </a:solidFill>
              </a:rPr>
              <a:t>轻轻</a:t>
            </a:r>
            <a:r>
              <a:rPr lang="zh-CN" altLang="en-US" dirty="0" smtClean="0">
                <a:solidFill>
                  <a:srgbClr val="002060"/>
                </a:solidFill>
              </a:rPr>
              <a:t>混匀</a:t>
            </a:r>
            <a:r>
              <a:rPr lang="zh-CN" altLang="en-US" dirty="0" smtClean="0"/>
              <a:t>内容物（边旋转边颠倒）。将离心管放冰上</a:t>
            </a:r>
            <a:r>
              <a:rPr lang="en-US" altLang="zh-CN" dirty="0" smtClean="0"/>
              <a:t>5</a:t>
            </a:r>
            <a:r>
              <a:rPr lang="zh-CN" altLang="en-US" dirty="0" smtClean="0"/>
              <a:t>分钟。</a:t>
            </a:r>
            <a:endParaRPr lang="zh-CN" altLang="en-US" dirty="0" smtClean="0"/>
          </a:p>
          <a:p>
            <a:pPr marL="609600" indent="-609600" eaLnBrk="1" hangingPunct="1">
              <a:lnSpc>
                <a:spcPct val="110000"/>
              </a:lnSpc>
              <a:buFont typeface="+mj-ea"/>
              <a:buAutoNum type="circleNumDbPlain" startAt="5"/>
            </a:pPr>
            <a:r>
              <a:rPr lang="zh-CN" altLang="en-US" dirty="0" smtClean="0"/>
              <a:t>加</a:t>
            </a:r>
            <a:r>
              <a:rPr lang="en-US" altLang="zh-CN" dirty="0" smtClean="0"/>
              <a:t>150 </a:t>
            </a:r>
            <a:r>
              <a:rPr lang="en-US" altLang="zh-CN" dirty="0" smtClean="0">
                <a:sym typeface="Symbol" panose="05050102010706020507" pitchFamily="18" charset="2"/>
              </a:rPr>
              <a:t>L</a:t>
            </a:r>
            <a:r>
              <a:rPr lang="zh-CN" altLang="en-US" dirty="0" smtClean="0">
                <a:solidFill>
                  <a:srgbClr val="FF0000"/>
                </a:solidFill>
              </a:rPr>
              <a:t>溶液</a:t>
            </a:r>
            <a:r>
              <a:rPr lang="en-US" altLang="zh-CN" dirty="0" smtClean="0">
                <a:solidFill>
                  <a:srgbClr val="FF0000"/>
                </a:solidFill>
              </a:rPr>
              <a:t>III</a:t>
            </a:r>
            <a:r>
              <a:rPr lang="en-US" altLang="zh-CN" dirty="0" smtClean="0"/>
              <a:t>(</a:t>
            </a:r>
            <a:r>
              <a:rPr lang="zh-CN" altLang="en-US" dirty="0" smtClean="0"/>
              <a:t>冰上预冷</a:t>
            </a:r>
            <a:r>
              <a:rPr lang="en-US" altLang="zh-CN" dirty="0" smtClean="0"/>
              <a:t>),</a:t>
            </a:r>
            <a:r>
              <a:rPr lang="zh-CN" altLang="en-US" dirty="0" smtClean="0"/>
              <a:t>盖紧管口</a:t>
            </a:r>
            <a:r>
              <a:rPr lang="en-US" altLang="zh-CN" dirty="0" smtClean="0"/>
              <a:t>, </a:t>
            </a:r>
            <a:r>
              <a:rPr lang="zh-CN" altLang="en-US" dirty="0" smtClean="0"/>
              <a:t>轻轻颠倒数次使混匀。冰上放置</a:t>
            </a:r>
            <a:r>
              <a:rPr lang="en-US" altLang="zh-CN" dirty="0" smtClean="0"/>
              <a:t>10</a:t>
            </a:r>
            <a:r>
              <a:rPr lang="zh-CN" altLang="en-US" dirty="0" smtClean="0"/>
              <a:t>分钟。</a:t>
            </a:r>
            <a:endParaRPr lang="zh-CN" altLang="en-US" dirty="0" smtClean="0"/>
          </a:p>
          <a:p>
            <a:pPr marL="609600" indent="-609600" eaLnBrk="1" hangingPunct="1">
              <a:lnSpc>
                <a:spcPct val="110000"/>
              </a:lnSpc>
              <a:buFont typeface="+mj-ea"/>
              <a:buAutoNum type="circleNumDbPlain" startAt="5"/>
            </a:pPr>
            <a:r>
              <a:rPr lang="en-US" altLang="zh-CN" dirty="0" smtClean="0"/>
              <a:t>12000g</a:t>
            </a:r>
            <a:r>
              <a:rPr lang="zh-CN" altLang="en-US" dirty="0" smtClean="0"/>
              <a:t>离心</a:t>
            </a:r>
            <a:r>
              <a:rPr lang="en-US" altLang="zh-CN" dirty="0" smtClean="0"/>
              <a:t>10</a:t>
            </a:r>
            <a:r>
              <a:rPr lang="zh-CN" altLang="en-US" dirty="0" smtClean="0"/>
              <a:t>分钟</a:t>
            </a:r>
            <a:r>
              <a:rPr lang="en-US" altLang="zh-CN" dirty="0" smtClean="0"/>
              <a:t>,</a:t>
            </a:r>
            <a:r>
              <a:rPr lang="zh-CN" altLang="en-US" dirty="0" smtClean="0"/>
              <a:t>将上清转至另一</a:t>
            </a:r>
            <a:r>
              <a:rPr lang="en-US" altLang="zh-CN" dirty="0" smtClean="0"/>
              <a:t>EP</a:t>
            </a:r>
            <a:r>
              <a:rPr lang="zh-CN" altLang="en-US" dirty="0" smtClean="0"/>
              <a:t>管（作好标记）中。</a:t>
            </a:r>
            <a:endParaRPr lang="zh-CN" altLang="en-US" dirty="0" smtClean="0"/>
          </a:p>
        </p:txBody>
      </p:sp>
      <p:sp>
        <p:nvSpPr>
          <p:cNvPr id="6" name="TextBox 5"/>
          <p:cNvSpPr txBox="1"/>
          <p:nvPr/>
        </p:nvSpPr>
        <p:spPr>
          <a:xfrm>
            <a:off x="914400" y="5105400"/>
            <a:ext cx="7620000" cy="1016000"/>
          </a:xfrm>
          <a:prstGeom prst="rect">
            <a:avLst/>
          </a:prstGeom>
          <a:solidFill>
            <a:srgbClr val="FFFF00"/>
          </a:solidFill>
        </p:spPr>
        <p:txBody>
          <a:bodyPr>
            <a:spAutoFit/>
          </a:bodyPr>
          <a:lstStyle/>
          <a:p>
            <a:pPr>
              <a:lnSpc>
                <a:spcPct val="150000"/>
              </a:lnSpc>
              <a:buFont typeface="Arial" panose="020B0604020202020204" pitchFamily="34" charset="0"/>
              <a:buNone/>
              <a:defRPr/>
            </a:pPr>
            <a:r>
              <a:rPr lang="zh-CN" altLang="en-US" sz="2000" b="1" dirty="0">
                <a:solidFill>
                  <a:srgbClr val="0070C0"/>
                </a:solidFill>
                <a:latin typeface="+mj-ea"/>
                <a:ea typeface="+mj-ea"/>
              </a:rPr>
              <a:t>注意观察溶液</a:t>
            </a:r>
            <a:r>
              <a:rPr lang="el-GR" altLang="zh-CN" sz="2000" b="1" dirty="0">
                <a:solidFill>
                  <a:srgbClr val="0070C0"/>
                </a:solidFill>
                <a:latin typeface="+mj-ea"/>
                <a:ea typeface="+mj-ea"/>
              </a:rPr>
              <a:t>Ι</a:t>
            </a:r>
            <a:r>
              <a:rPr lang="zh-CN" altLang="en-US" sz="2000" b="1" dirty="0">
                <a:solidFill>
                  <a:srgbClr val="0070C0"/>
                </a:solidFill>
                <a:latin typeface="+mj-ea"/>
                <a:ea typeface="+mj-ea"/>
              </a:rPr>
              <a:t>、</a:t>
            </a:r>
            <a:r>
              <a:rPr lang="en-US" altLang="zh-CN" sz="2000" b="1" dirty="0">
                <a:solidFill>
                  <a:srgbClr val="0070C0"/>
                </a:solidFill>
                <a:latin typeface="+mj-ea"/>
                <a:ea typeface="+mj-ea"/>
              </a:rPr>
              <a:t> </a:t>
            </a:r>
            <a:r>
              <a:rPr lang="zh-CN" altLang="en-US" sz="2000" b="1" dirty="0">
                <a:solidFill>
                  <a:srgbClr val="0070C0"/>
                </a:solidFill>
                <a:latin typeface="+mj-ea"/>
                <a:ea typeface="+mj-ea"/>
              </a:rPr>
              <a:t>溶液</a:t>
            </a:r>
            <a:r>
              <a:rPr lang="en-US" altLang="zh-CN" sz="2000" b="1" dirty="0">
                <a:solidFill>
                  <a:srgbClr val="FF0000"/>
                </a:solidFill>
                <a:latin typeface="+mj-ea"/>
                <a:ea typeface="+mj-ea"/>
              </a:rPr>
              <a:t> </a:t>
            </a:r>
            <a:r>
              <a:rPr lang="en-US" altLang="zh-CN" sz="2000" b="1" dirty="0">
                <a:solidFill>
                  <a:srgbClr val="0070C0"/>
                </a:solidFill>
                <a:latin typeface="+mj-ea"/>
                <a:ea typeface="+mj-ea"/>
              </a:rPr>
              <a:t>II </a:t>
            </a:r>
            <a:r>
              <a:rPr lang="zh-CN" altLang="en-US" sz="2000" b="1" dirty="0">
                <a:solidFill>
                  <a:srgbClr val="0070C0"/>
                </a:solidFill>
                <a:latin typeface="+mj-ea"/>
                <a:ea typeface="+mj-ea"/>
              </a:rPr>
              <a:t>、溶液</a:t>
            </a:r>
            <a:r>
              <a:rPr lang="en-US" altLang="zh-CN" sz="2000" b="1" dirty="0">
                <a:solidFill>
                  <a:srgbClr val="0070C0"/>
                </a:solidFill>
                <a:latin typeface="+mj-ea"/>
                <a:ea typeface="+mj-ea"/>
              </a:rPr>
              <a:t>Ⅲ</a:t>
            </a:r>
            <a:r>
              <a:rPr lang="zh-CN" altLang="en-US" sz="2000" b="1" dirty="0">
                <a:solidFill>
                  <a:srgbClr val="0070C0"/>
                </a:solidFill>
                <a:latin typeface="+mj-ea"/>
                <a:ea typeface="+mj-ea"/>
              </a:rPr>
              <a:t>加入后反应体系出现的现象，</a:t>
            </a:r>
            <a:endParaRPr lang="en-US" altLang="zh-CN" sz="2000" b="1" dirty="0">
              <a:solidFill>
                <a:srgbClr val="0070C0"/>
              </a:solidFill>
              <a:latin typeface="+mj-ea"/>
              <a:ea typeface="+mj-ea"/>
            </a:endParaRPr>
          </a:p>
          <a:p>
            <a:pPr>
              <a:lnSpc>
                <a:spcPct val="150000"/>
              </a:lnSpc>
              <a:buFont typeface="Arial" panose="020B0604020202020204" pitchFamily="34" charset="0"/>
              <a:buNone/>
              <a:defRPr/>
            </a:pPr>
            <a:r>
              <a:rPr lang="zh-CN" altLang="en-US" sz="2000" b="1" dirty="0">
                <a:solidFill>
                  <a:srgbClr val="0070C0"/>
                </a:solidFill>
                <a:latin typeface="+mj-ea"/>
                <a:ea typeface="+mj-ea"/>
              </a:rPr>
              <a:t>参考溶液成分，思考这些现象出现的原因。</a:t>
            </a:r>
            <a:endParaRPr lang="zh-CN" altLang="en-US" sz="2000" b="1" dirty="0">
              <a:solidFill>
                <a:srgbClr val="0070C0"/>
              </a:solidFill>
              <a:latin typeface="+mj-ea"/>
              <a:ea typeface="+mj-ea"/>
            </a:endParaRPr>
          </a:p>
        </p:txBody>
      </p:sp>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4"/>
          <p:cNvSpPr>
            <a:spLocks noGrp="1"/>
          </p:cNvSpPr>
          <p:nvPr>
            <p:ph type="title"/>
          </p:nvPr>
        </p:nvSpPr>
        <p:spPr>
          <a:xfrm>
            <a:off x="762000" y="533476"/>
            <a:ext cx="8229600" cy="1143000"/>
          </a:xfrm>
        </p:spPr>
        <p:txBody>
          <a:bodyPr/>
          <a:lstStyle/>
          <a:p>
            <a:r>
              <a:rPr lang="en-US" altLang="zh-CN" dirty="0" smtClean="0"/>
              <a:t>3</a:t>
            </a:r>
            <a:r>
              <a:rPr lang="zh-CN" altLang="en-US" dirty="0" smtClean="0"/>
              <a:t>、质粒</a:t>
            </a:r>
            <a:r>
              <a:rPr lang="en-US" altLang="zh-CN" dirty="0" smtClean="0"/>
              <a:t>DNA</a:t>
            </a:r>
            <a:r>
              <a:rPr lang="zh-CN" altLang="en-US" dirty="0" smtClean="0"/>
              <a:t>的纯化（去除杂蛋白）</a:t>
            </a:r>
            <a:br>
              <a:rPr lang="zh-CN" altLang="en-US" dirty="0" smtClean="0"/>
            </a:br>
            <a:endParaRPr lang="zh-CN" altLang="en-US" dirty="0" smtClean="0"/>
          </a:p>
        </p:txBody>
      </p:sp>
      <p:sp>
        <p:nvSpPr>
          <p:cNvPr id="6" name="内容占位符 5"/>
          <p:cNvSpPr>
            <a:spLocks noGrp="1"/>
          </p:cNvSpPr>
          <p:nvPr>
            <p:ph idx="1"/>
          </p:nvPr>
        </p:nvSpPr>
        <p:spPr>
          <a:xfrm>
            <a:off x="685902" y="1124078"/>
            <a:ext cx="8229600" cy="4525963"/>
          </a:xfrm>
        </p:spPr>
        <p:txBody>
          <a:bodyPr/>
          <a:lstStyle/>
          <a:p>
            <a:pPr marL="542925" indent="-542925">
              <a:lnSpc>
                <a:spcPct val="150000"/>
              </a:lnSpc>
              <a:buClr>
                <a:srgbClr val="002060"/>
              </a:buClr>
              <a:buFont typeface="+mj-ea"/>
              <a:buAutoNum type="circleNumDbPlain" startAt="9"/>
              <a:defRPr/>
            </a:pPr>
            <a:r>
              <a:rPr lang="zh-CN" altLang="en-US" dirty="0" smtClean="0"/>
              <a:t>向上清中加入等体积的酚：氯仿：异戊醇（</a:t>
            </a:r>
            <a:r>
              <a:rPr lang="en-US" altLang="zh-CN" dirty="0" smtClean="0"/>
              <a:t>450 </a:t>
            </a:r>
            <a:r>
              <a:rPr lang="en-US" altLang="zh-CN" dirty="0" smtClean="0">
                <a:sym typeface="Symbol" panose="05050102010706020507" pitchFamily="18" charset="2"/>
              </a:rPr>
              <a:t>L</a:t>
            </a:r>
            <a:r>
              <a:rPr lang="en-US" altLang="zh-CN" dirty="0" smtClean="0"/>
              <a:t> </a:t>
            </a:r>
            <a:r>
              <a:rPr lang="zh-CN" altLang="en-US" dirty="0" smtClean="0"/>
              <a:t>）</a:t>
            </a:r>
            <a:r>
              <a:rPr lang="en-US" altLang="zh-CN" dirty="0" smtClean="0"/>
              <a:t>,</a:t>
            </a:r>
            <a:r>
              <a:rPr lang="zh-CN" altLang="en-US" dirty="0" smtClean="0"/>
              <a:t>盖好管盖，充分震荡混匀。</a:t>
            </a:r>
            <a:endParaRPr lang="en-US" altLang="zh-CN" dirty="0" smtClean="0"/>
          </a:p>
          <a:p>
            <a:pPr marL="542925" indent="-542925">
              <a:lnSpc>
                <a:spcPct val="150000"/>
              </a:lnSpc>
              <a:buClr>
                <a:srgbClr val="002060"/>
              </a:buClr>
              <a:buFont typeface="+mj-ea"/>
              <a:buAutoNum type="circleNumDbPlain" startAt="9"/>
              <a:defRPr/>
            </a:pPr>
            <a:r>
              <a:rPr lang="en-US" altLang="zh-CN" dirty="0" smtClean="0">
                <a:solidFill>
                  <a:srgbClr val="FF0000"/>
                </a:solidFill>
              </a:rPr>
              <a:t>   </a:t>
            </a:r>
            <a:r>
              <a:rPr lang="zh-CN" altLang="en-US" dirty="0" smtClean="0">
                <a:solidFill>
                  <a:srgbClr val="FF0000"/>
                </a:solidFill>
              </a:rPr>
              <a:t>   注意：吸取下层有机相</a:t>
            </a:r>
            <a:r>
              <a:rPr lang="zh-CN" altLang="en-US" dirty="0" smtClean="0">
                <a:solidFill>
                  <a:srgbClr val="FF0000"/>
                </a:solidFill>
              </a:rPr>
              <a:t>。</a:t>
            </a:r>
            <a:endParaRPr lang="zh-CN" altLang="en-US" dirty="0" smtClean="0"/>
          </a:p>
          <a:p>
            <a:pPr marL="542925" indent="-542925">
              <a:lnSpc>
                <a:spcPct val="150000"/>
              </a:lnSpc>
              <a:buClr>
                <a:srgbClr val="002060"/>
              </a:buClr>
              <a:buFont typeface="+mj-ea"/>
              <a:buAutoNum type="circleNumDbPlain" startAt="9"/>
              <a:defRPr/>
            </a:pPr>
            <a:r>
              <a:rPr lang="en-US" altLang="zh-CN" dirty="0" smtClean="0"/>
              <a:t>12000g,</a:t>
            </a:r>
            <a:r>
              <a:rPr lang="zh-CN" altLang="en-US" dirty="0" smtClean="0"/>
              <a:t>离心</a:t>
            </a:r>
            <a:r>
              <a:rPr lang="en-US" altLang="zh-CN" dirty="0" smtClean="0"/>
              <a:t>2</a:t>
            </a:r>
            <a:r>
              <a:rPr lang="zh-CN" altLang="en-US" dirty="0" smtClean="0"/>
              <a:t>分钟。</a:t>
            </a:r>
            <a:endParaRPr lang="en-US" altLang="zh-CN" dirty="0" smtClean="0"/>
          </a:p>
          <a:p>
            <a:pPr marL="542925" indent="-542925">
              <a:lnSpc>
                <a:spcPct val="150000"/>
              </a:lnSpc>
              <a:buClr>
                <a:srgbClr val="002060"/>
              </a:buClr>
              <a:buFont typeface="+mj-ea"/>
              <a:buAutoNum type="circleNumDbPlain" startAt="9"/>
              <a:defRPr/>
            </a:pPr>
            <a:r>
              <a:rPr lang="zh-CN" altLang="en-US" dirty="0" smtClean="0">
                <a:sym typeface="+mn-ea"/>
              </a:rPr>
              <a:t>小心吸取上清并</a:t>
            </a:r>
            <a:r>
              <a:rPr lang="zh-CN" altLang="en-US" dirty="0" smtClean="0"/>
              <a:t>转移到另一</a:t>
            </a:r>
            <a:r>
              <a:rPr lang="zh-CN" altLang="en-US" dirty="0" smtClean="0">
                <a:solidFill>
                  <a:srgbClr val="FF0000"/>
                </a:solidFill>
              </a:rPr>
              <a:t>新的</a:t>
            </a:r>
            <a:r>
              <a:rPr lang="en-US" altLang="zh-CN" dirty="0" smtClean="0"/>
              <a:t>EP</a:t>
            </a:r>
            <a:r>
              <a:rPr lang="zh-CN" altLang="en-US" dirty="0" smtClean="0"/>
              <a:t>管中（标记！）。</a:t>
            </a:r>
            <a:endParaRPr lang="zh-CN" altLang="en-US" dirty="0" smtClean="0"/>
          </a:p>
          <a:p>
            <a:pPr marL="0" indent="0">
              <a:lnSpc>
                <a:spcPct val="150000"/>
              </a:lnSpc>
              <a:buClr>
                <a:srgbClr val="002060"/>
              </a:buClr>
              <a:buFont typeface="Wingdings" panose="05000000000000000000" pitchFamily="2" charset="2"/>
              <a:buNone/>
              <a:defRPr/>
            </a:pPr>
            <a:r>
              <a:rPr lang="en-US" altLang="zh-CN" dirty="0" smtClean="0">
                <a:solidFill>
                  <a:srgbClr val="FF0000"/>
                </a:solidFill>
                <a:sym typeface="+mn-ea"/>
              </a:rPr>
              <a:t>       </a:t>
            </a:r>
            <a:r>
              <a:rPr lang="en-US" altLang="zh-CN" dirty="0" smtClean="0">
                <a:sym typeface="+mn-ea"/>
              </a:rPr>
              <a:t> </a:t>
            </a:r>
            <a:r>
              <a:rPr lang="zh-CN" altLang="en-US" dirty="0" smtClean="0">
                <a:solidFill>
                  <a:srgbClr val="FF0000"/>
                </a:solidFill>
                <a:sym typeface="+mn-ea"/>
              </a:rPr>
              <a:t>注意：将</a:t>
            </a:r>
            <a:r>
              <a:rPr lang="en-US" altLang="zh-CN" dirty="0" smtClean="0">
                <a:solidFill>
                  <a:srgbClr val="FF0000"/>
                </a:solidFill>
                <a:sym typeface="+mn-ea"/>
              </a:rPr>
              <a:t>2</a:t>
            </a:r>
            <a:r>
              <a:rPr lang="zh-CN" altLang="en-US" dirty="0" smtClean="0">
                <a:solidFill>
                  <a:srgbClr val="FF0000"/>
                </a:solidFill>
                <a:sym typeface="+mn-ea"/>
              </a:rPr>
              <a:t>管中的上清汇集到</a:t>
            </a:r>
            <a:r>
              <a:rPr lang="en-US" altLang="zh-CN" dirty="0" smtClean="0">
                <a:solidFill>
                  <a:srgbClr val="FF0000"/>
                </a:solidFill>
                <a:sym typeface="+mn-ea"/>
              </a:rPr>
              <a:t>1</a:t>
            </a:r>
            <a:r>
              <a:rPr lang="zh-CN" altLang="en-US" dirty="0" smtClean="0">
                <a:solidFill>
                  <a:srgbClr val="FF0000"/>
                </a:solidFill>
                <a:sym typeface="+mn-ea"/>
              </a:rPr>
              <a:t>个</a:t>
            </a:r>
            <a:r>
              <a:rPr lang="en-US" altLang="zh-CN" dirty="0" smtClean="0">
                <a:solidFill>
                  <a:srgbClr val="FF0000"/>
                </a:solidFill>
                <a:sym typeface="+mn-ea"/>
              </a:rPr>
              <a:t>EP</a:t>
            </a:r>
            <a:r>
              <a:rPr lang="zh-CN" altLang="en-US" dirty="0" smtClean="0">
                <a:solidFill>
                  <a:srgbClr val="FF0000"/>
                </a:solidFill>
                <a:sym typeface="+mn-ea"/>
              </a:rPr>
              <a:t>管中。</a:t>
            </a:r>
            <a:endParaRPr lang="zh-CN" altLang="en-US" dirty="0" smtClean="0">
              <a:solidFill>
                <a:srgbClr val="FF0000"/>
              </a:solidFill>
              <a:sym typeface="+mn-ea"/>
            </a:endParaRPr>
          </a:p>
          <a:p>
            <a:pPr marL="0" indent="0">
              <a:lnSpc>
                <a:spcPct val="150000"/>
              </a:lnSpc>
              <a:buClr>
                <a:srgbClr val="002060"/>
              </a:buClr>
              <a:buFont typeface="Wingdings" panose="05000000000000000000" pitchFamily="2" charset="2"/>
              <a:buNone/>
              <a:defRPr/>
            </a:pPr>
            <a:r>
              <a:rPr lang="zh-CN" altLang="en-US" dirty="0" smtClean="0">
                <a:solidFill>
                  <a:srgbClr val="FF0000"/>
                </a:solidFill>
                <a:sym typeface="+mn-ea"/>
              </a:rPr>
              <a:t> </a:t>
            </a:r>
            <a:r>
              <a:rPr lang="en-US" altLang="zh-CN" dirty="0" smtClean="0">
                <a:solidFill>
                  <a:srgbClr val="FF0000"/>
                </a:solidFill>
                <a:sym typeface="+mn-ea"/>
              </a:rPr>
              <a:t>                 </a:t>
            </a:r>
            <a:r>
              <a:rPr lang="zh-CN" altLang="en-US" dirty="0" smtClean="0">
                <a:sym typeface="+mn-ea"/>
              </a:rPr>
              <a:t>小心</a:t>
            </a:r>
            <a:r>
              <a:rPr lang="zh-CN" altLang="en-US" dirty="0" smtClean="0">
                <a:solidFill>
                  <a:srgbClr val="FF0000"/>
                </a:solidFill>
                <a:sym typeface="+mn-ea"/>
              </a:rPr>
              <a:t>勿吸动</a:t>
            </a:r>
            <a:r>
              <a:rPr lang="zh-CN" altLang="en-US" dirty="0" smtClean="0">
                <a:sym typeface="+mn-ea"/>
              </a:rPr>
              <a:t>有机相，</a:t>
            </a:r>
            <a:r>
              <a:rPr lang="zh-CN" altLang="en-US" dirty="0" smtClean="0">
                <a:sym typeface="+mn-ea"/>
              </a:rPr>
              <a:t>旧管</a:t>
            </a:r>
            <a:r>
              <a:rPr lang="zh-CN" altLang="en-US" dirty="0" smtClean="0">
                <a:solidFill>
                  <a:srgbClr val="FF0000"/>
                </a:solidFill>
                <a:sym typeface="+mn-ea"/>
              </a:rPr>
              <a:t>盖严</a:t>
            </a:r>
            <a:r>
              <a:rPr lang="zh-CN" altLang="en-US" dirty="0" smtClean="0">
                <a:sym typeface="+mn-ea"/>
              </a:rPr>
              <a:t>后丢弃。</a:t>
            </a:r>
            <a:endParaRPr lang="en-US" altLang="zh-CN" dirty="0" smtClean="0">
              <a:solidFill>
                <a:srgbClr val="FF0000"/>
              </a:solidFill>
            </a:endParaRPr>
          </a:p>
          <a:p>
            <a:pPr marL="0" indent="-542925">
              <a:lnSpc>
                <a:spcPct val="150000"/>
              </a:lnSpc>
              <a:spcBef>
                <a:spcPts val="0"/>
              </a:spcBef>
              <a:buClr>
                <a:schemeClr val="tx1"/>
              </a:buClr>
              <a:buFontTx/>
              <a:buNone/>
              <a:defRPr/>
            </a:pPr>
            <a:r>
              <a:rPr lang="zh-CN" altLang="en-US" dirty="0" smtClean="0"/>
              <a:t>                </a:t>
            </a:r>
            <a:endParaRPr lang="zh-CN" altLang="en-US" dirty="0" smtClean="0">
              <a:solidFill>
                <a:srgbClr val="FF0000"/>
              </a:solidFill>
            </a:endParaRPr>
          </a:p>
          <a:p>
            <a:pPr>
              <a:buFontTx/>
              <a:buNone/>
              <a:defRPr/>
            </a:pPr>
            <a:endParaRPr lang="zh-CN" altLang="en-US" dirty="0"/>
          </a:p>
        </p:txBody>
      </p:sp>
      <p:sp>
        <p:nvSpPr>
          <p:cNvPr id="8" name="矩形 7"/>
          <p:cNvSpPr/>
          <p:nvPr/>
        </p:nvSpPr>
        <p:spPr>
          <a:xfrm>
            <a:off x="762000" y="5867400"/>
            <a:ext cx="7315200" cy="708025"/>
          </a:xfrm>
          <a:prstGeom prst="rect">
            <a:avLst/>
          </a:prstGeom>
          <a:solidFill>
            <a:srgbClr val="FFFF00"/>
          </a:solidFill>
        </p:spPr>
        <p:txBody>
          <a:bodyPr>
            <a:spAutoFit/>
          </a:bodyPr>
          <a:lstStyle/>
          <a:p>
            <a:pPr eaLnBrk="0" hangingPunct="0">
              <a:spcBef>
                <a:spcPct val="30000"/>
              </a:spcBef>
              <a:buFont typeface="Arial" panose="020B0604020202020204" pitchFamily="34" charset="0"/>
              <a:buNone/>
              <a:defRPr/>
            </a:pPr>
            <a:r>
              <a:rPr lang="zh-CN" altLang="en-US" sz="2000" b="1" dirty="0">
                <a:solidFill>
                  <a:srgbClr val="0070C0"/>
                </a:solidFill>
                <a:latin typeface="+mj-ea"/>
                <a:ea typeface="+mj-ea"/>
              </a:rPr>
              <a:t>抽提</a:t>
            </a:r>
            <a:r>
              <a:rPr lang="en-US" altLang="zh-CN" sz="2000" b="1" dirty="0">
                <a:solidFill>
                  <a:srgbClr val="0070C0"/>
                </a:solidFill>
                <a:latin typeface="+mj-ea"/>
                <a:ea typeface="+mj-ea"/>
              </a:rPr>
              <a:t>DNA</a:t>
            </a:r>
            <a:r>
              <a:rPr lang="zh-CN" altLang="en-US" sz="2000" b="1" dirty="0">
                <a:solidFill>
                  <a:srgbClr val="0070C0"/>
                </a:solidFill>
                <a:latin typeface="+mj-ea"/>
                <a:ea typeface="+mj-ea"/>
              </a:rPr>
              <a:t>去除蛋白质时，为什么要用饱和酚？为什么要是酚</a:t>
            </a:r>
            <a:r>
              <a:rPr lang="en-US" altLang="zh-CN" sz="2000" b="1" dirty="0">
                <a:solidFill>
                  <a:srgbClr val="0070C0"/>
                </a:solidFill>
                <a:latin typeface="+mj-ea"/>
                <a:ea typeface="+mj-ea"/>
              </a:rPr>
              <a:t>/</a:t>
            </a:r>
            <a:r>
              <a:rPr lang="zh-CN" altLang="en-US" sz="2000" b="1" dirty="0">
                <a:solidFill>
                  <a:srgbClr val="0070C0"/>
                </a:solidFill>
                <a:latin typeface="+mj-ea"/>
                <a:ea typeface="+mj-ea"/>
              </a:rPr>
              <a:t>氯仿混合使用？异戊醇的作用是什么？</a:t>
            </a:r>
            <a:endParaRPr lang="zh-CN" altLang="en-US" sz="2000" b="1" dirty="0">
              <a:solidFill>
                <a:srgbClr val="0070C0"/>
              </a:solidFill>
              <a:latin typeface="+mj-ea"/>
              <a:ea typeface="+mj-ea"/>
            </a:endParaRPr>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3"/>
          <p:cNvSpPr>
            <a:spLocks noGrp="1"/>
          </p:cNvSpPr>
          <p:nvPr>
            <p:ph type="title"/>
          </p:nvPr>
        </p:nvSpPr>
        <p:spPr>
          <a:xfrm>
            <a:off x="457200" y="533400"/>
            <a:ext cx="8229600" cy="1143000"/>
          </a:xfrm>
        </p:spPr>
        <p:txBody>
          <a:bodyPr/>
          <a:lstStyle/>
          <a:p>
            <a:r>
              <a:rPr lang="en-US" altLang="zh-CN" smtClean="0"/>
              <a:t>4</a:t>
            </a:r>
            <a:r>
              <a:rPr lang="zh-CN" altLang="en-US" smtClean="0"/>
              <a:t>、质粒的浓缩</a:t>
            </a:r>
            <a:br>
              <a:rPr lang="zh-CN" altLang="en-US" smtClean="0"/>
            </a:br>
            <a:endParaRPr lang="zh-CN" altLang="en-US" smtClean="0"/>
          </a:p>
        </p:txBody>
      </p:sp>
      <p:sp>
        <p:nvSpPr>
          <p:cNvPr id="69635" name="Rectangle 2"/>
          <p:cNvSpPr>
            <a:spLocks noGrp="1"/>
          </p:cNvSpPr>
          <p:nvPr>
            <p:ph idx="1"/>
            <p:custDataLst>
              <p:tags r:id="rId1"/>
            </p:custDataLst>
          </p:nvPr>
        </p:nvSpPr>
        <p:spPr/>
        <p:txBody>
          <a:bodyPr/>
          <a:lstStyle/>
          <a:p>
            <a:pPr marL="609600" indent="-609600" eaLnBrk="1" hangingPunct="1">
              <a:lnSpc>
                <a:spcPct val="110000"/>
              </a:lnSpc>
              <a:buFont typeface="+mj-ea"/>
              <a:buAutoNum type="circleNumDbPlain" startAt="13"/>
            </a:pPr>
            <a:r>
              <a:rPr lang="zh-CN" altLang="en-US" smtClean="0"/>
              <a:t>加入</a:t>
            </a:r>
            <a:r>
              <a:rPr lang="en-US" altLang="zh-CN" smtClean="0"/>
              <a:t>0.6-1v</a:t>
            </a:r>
            <a:r>
              <a:rPr lang="zh-CN" altLang="en-US" smtClean="0"/>
              <a:t>体积（</a:t>
            </a:r>
            <a:r>
              <a:rPr lang="en-US" altLang="zh-CN" smtClean="0"/>
              <a:t>700 </a:t>
            </a:r>
            <a:r>
              <a:rPr lang="en-US" altLang="zh-CN" smtClean="0">
                <a:sym typeface="Symbol" panose="05050102010706020507" pitchFamily="18" charset="2"/>
              </a:rPr>
              <a:t>L</a:t>
            </a:r>
            <a:r>
              <a:rPr lang="en-US" altLang="zh-CN" smtClean="0"/>
              <a:t> </a:t>
            </a:r>
            <a:r>
              <a:rPr lang="zh-CN" altLang="en-US" smtClean="0"/>
              <a:t>）</a:t>
            </a:r>
            <a:r>
              <a:rPr lang="zh-CN" altLang="en-US" smtClean="0">
                <a:solidFill>
                  <a:srgbClr val="FF0000"/>
                </a:solidFill>
              </a:rPr>
              <a:t>异丙醇</a:t>
            </a:r>
            <a:r>
              <a:rPr lang="en-US" altLang="zh-CN" smtClean="0"/>
              <a:t>,</a:t>
            </a:r>
            <a:r>
              <a:rPr lang="zh-CN" altLang="en-US" smtClean="0"/>
              <a:t>混匀后</a:t>
            </a:r>
            <a:r>
              <a:rPr lang="en-US" altLang="zh-CN" smtClean="0"/>
              <a:t>,</a:t>
            </a:r>
            <a:r>
              <a:rPr lang="zh-CN" altLang="en-US" smtClean="0"/>
              <a:t>室温放置</a:t>
            </a:r>
            <a:r>
              <a:rPr lang="en-US" altLang="zh-CN" smtClean="0"/>
              <a:t>10</a:t>
            </a:r>
            <a:r>
              <a:rPr lang="zh-CN" altLang="en-US" smtClean="0"/>
              <a:t>分钟。</a:t>
            </a:r>
            <a:endParaRPr lang="zh-CN" altLang="en-US" smtClean="0"/>
          </a:p>
          <a:p>
            <a:pPr marL="609600" indent="-609600" eaLnBrk="1" hangingPunct="1">
              <a:lnSpc>
                <a:spcPct val="110000"/>
              </a:lnSpc>
              <a:buFont typeface="+mj-ea"/>
              <a:buAutoNum type="circleNumDbPlain" startAt="13"/>
            </a:pPr>
            <a:r>
              <a:rPr lang="en-US" altLang="zh-CN" smtClean="0"/>
              <a:t>12000g</a:t>
            </a:r>
            <a:r>
              <a:rPr lang="zh-CN" altLang="en-US" smtClean="0"/>
              <a:t>离心</a:t>
            </a:r>
            <a:r>
              <a:rPr lang="en-US" altLang="zh-CN" smtClean="0"/>
              <a:t>5</a:t>
            </a:r>
            <a:r>
              <a:rPr lang="zh-CN" altLang="en-US" smtClean="0"/>
              <a:t>分钟，倒去上清液</a:t>
            </a:r>
            <a:r>
              <a:rPr lang="en-US" altLang="zh-CN" smtClean="0"/>
              <a:t>,</a:t>
            </a:r>
            <a:r>
              <a:rPr lang="zh-CN" altLang="en-US" smtClean="0"/>
              <a:t>把离心管倒扣在吸水纸上</a:t>
            </a:r>
            <a:r>
              <a:rPr lang="en-US" altLang="zh-CN" smtClean="0"/>
              <a:t>, </a:t>
            </a:r>
            <a:r>
              <a:rPr lang="zh-CN" altLang="en-US" smtClean="0"/>
              <a:t>吸干液体。</a:t>
            </a:r>
            <a:endParaRPr lang="zh-CN" altLang="en-US" smtClean="0"/>
          </a:p>
          <a:p>
            <a:pPr marL="609600" indent="-609600" eaLnBrk="1" hangingPunct="1">
              <a:lnSpc>
                <a:spcPct val="110000"/>
              </a:lnSpc>
              <a:spcBef>
                <a:spcPct val="50000"/>
              </a:spcBef>
              <a:buFont typeface="+mj-ea"/>
              <a:buAutoNum type="circleNumDbPlain" startAt="13"/>
            </a:pPr>
            <a:r>
              <a:rPr lang="zh-CN" altLang="en-US" smtClean="0"/>
              <a:t>用</a:t>
            </a:r>
            <a:r>
              <a:rPr lang="en-US" altLang="zh-CN" smtClean="0"/>
              <a:t>1mL </a:t>
            </a:r>
            <a:r>
              <a:rPr lang="en-US" altLang="zh-CN" smtClean="0">
                <a:solidFill>
                  <a:srgbClr val="FF0000"/>
                </a:solidFill>
              </a:rPr>
              <a:t>70%</a:t>
            </a:r>
            <a:r>
              <a:rPr lang="zh-CN" altLang="en-US" smtClean="0">
                <a:solidFill>
                  <a:srgbClr val="FF0000"/>
                </a:solidFill>
              </a:rPr>
              <a:t>乙醇</a:t>
            </a:r>
            <a:r>
              <a:rPr lang="zh-CN" altLang="en-US" smtClean="0"/>
              <a:t>洗涤质粒</a:t>
            </a:r>
            <a:r>
              <a:rPr lang="en-US" altLang="zh-CN" smtClean="0"/>
              <a:t>DNA</a:t>
            </a:r>
            <a:r>
              <a:rPr lang="zh-CN" altLang="en-US" smtClean="0"/>
              <a:t>沉淀</a:t>
            </a:r>
            <a:r>
              <a:rPr lang="en-US" altLang="zh-CN" smtClean="0"/>
              <a:t>, </a:t>
            </a:r>
            <a:r>
              <a:rPr lang="zh-CN" altLang="en-US" smtClean="0"/>
              <a:t>振荡并离心</a:t>
            </a:r>
            <a:r>
              <a:rPr lang="en-US" altLang="zh-CN" smtClean="0"/>
              <a:t>, 12000g</a:t>
            </a:r>
            <a:r>
              <a:rPr lang="zh-CN" altLang="en-US" smtClean="0"/>
              <a:t>离心</a:t>
            </a:r>
            <a:r>
              <a:rPr lang="en-US" altLang="zh-CN" smtClean="0"/>
              <a:t>2</a:t>
            </a:r>
            <a:r>
              <a:rPr lang="zh-CN" altLang="en-US" smtClean="0"/>
              <a:t>分钟，倒去上清液</a:t>
            </a:r>
            <a:r>
              <a:rPr lang="en-US" altLang="zh-CN" smtClean="0"/>
              <a:t>, </a:t>
            </a:r>
            <a:r>
              <a:rPr lang="zh-CN" altLang="en-US" smtClean="0"/>
              <a:t>空气中干燥</a:t>
            </a:r>
            <a:r>
              <a:rPr lang="en-US" altLang="zh-CN" smtClean="0"/>
              <a:t>5</a:t>
            </a:r>
            <a:r>
              <a:rPr lang="zh-CN" altLang="en-US" smtClean="0"/>
              <a:t>－</a:t>
            </a:r>
            <a:r>
              <a:rPr lang="en-US" altLang="zh-CN" smtClean="0"/>
              <a:t>10</a:t>
            </a:r>
            <a:r>
              <a:rPr lang="zh-CN" altLang="en-US" smtClean="0"/>
              <a:t>分钟（至溶液挥发干为止，无液滴）。</a:t>
            </a:r>
            <a:endParaRPr lang="zh-CN" altLang="en-US" smtClean="0"/>
          </a:p>
        </p:txBody>
      </p:sp>
    </p:spTree>
    <p:custDataLst>
      <p:tags r:id="rId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custDataLst>
              <p:tags r:id="rId1"/>
            </p:custDataLst>
          </p:nvPr>
        </p:nvSpPr>
        <p:spPr bwMode="auto">
          <a:xfrm>
            <a:off x="701675" y="914400"/>
            <a:ext cx="770572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3600">
              <a:latin typeface="宋体" panose="02010600030101010101" pitchFamily="2" charset="-122"/>
            </a:endParaRPr>
          </a:p>
          <a:p>
            <a:pPr>
              <a:buFont typeface="Wingdings" panose="05000000000000000000" pitchFamily="2" charset="2"/>
              <a:buChar char="Ø"/>
            </a:pPr>
            <a:endParaRPr lang="zh-CN" altLang="en-US" sz="3200" b="1">
              <a:latin typeface="宋体" panose="02010600030101010101" pitchFamily="2" charset="-122"/>
            </a:endParaRPr>
          </a:p>
          <a:p>
            <a:endParaRPr lang="zh-CN" altLang="en-US" sz="3200" b="1">
              <a:latin typeface="宋体" panose="02010600030101010101" pitchFamily="2" charset="-122"/>
            </a:endParaRPr>
          </a:p>
          <a:p>
            <a:endParaRPr lang="zh-CN" altLang="en-US" sz="3200">
              <a:latin typeface="宋体" panose="02010600030101010101" pitchFamily="2" charset="-122"/>
            </a:endParaRPr>
          </a:p>
          <a:p>
            <a:endParaRPr lang="zh-CN" altLang="en-US" sz="3200" b="1">
              <a:latin typeface="宋体" panose="02010600030101010101" pitchFamily="2" charset="-122"/>
            </a:endParaRPr>
          </a:p>
          <a:p>
            <a:endParaRPr lang="en-US" altLang="zh-CN" sz="3200" b="1">
              <a:latin typeface="宋体" panose="02010600030101010101" pitchFamily="2" charset="-122"/>
            </a:endParaRPr>
          </a:p>
        </p:txBody>
      </p:sp>
      <p:sp>
        <p:nvSpPr>
          <p:cNvPr id="70659" name="标题 3"/>
          <p:cNvSpPr>
            <a:spLocks noGrp="1"/>
          </p:cNvSpPr>
          <p:nvPr>
            <p:ph type="title"/>
          </p:nvPr>
        </p:nvSpPr>
        <p:spPr>
          <a:xfrm>
            <a:off x="381000" y="609600"/>
            <a:ext cx="8229600" cy="1143000"/>
          </a:xfrm>
        </p:spPr>
        <p:txBody>
          <a:bodyPr/>
          <a:lstStyle/>
          <a:p>
            <a:r>
              <a:rPr lang="en-US" altLang="zh-CN" smtClean="0"/>
              <a:t>5</a:t>
            </a:r>
            <a:r>
              <a:rPr lang="zh-CN" altLang="en-US" smtClean="0"/>
              <a:t>、质粒的溶解和保存</a:t>
            </a:r>
            <a:br>
              <a:rPr lang="zh-CN" altLang="en-US" smtClean="0"/>
            </a:br>
            <a:endParaRPr lang="zh-CN" altLang="en-US" smtClean="0"/>
          </a:p>
        </p:txBody>
      </p:sp>
      <p:sp>
        <p:nvSpPr>
          <p:cNvPr id="70660" name="内容占位符 4"/>
          <p:cNvSpPr>
            <a:spLocks noGrp="1"/>
          </p:cNvSpPr>
          <p:nvPr>
            <p:ph idx="1"/>
          </p:nvPr>
        </p:nvSpPr>
        <p:spPr>
          <a:xfrm>
            <a:off x="685800" y="1676400"/>
            <a:ext cx="7696200" cy="4525963"/>
          </a:xfrm>
        </p:spPr>
        <p:txBody>
          <a:bodyPr/>
          <a:lstStyle/>
          <a:p>
            <a:pPr marL="457200" indent="-457200">
              <a:lnSpc>
                <a:spcPct val="150000"/>
              </a:lnSpc>
              <a:buFont typeface="+mj-ea"/>
              <a:buAutoNum type="circleNumDbPlain" startAt="16"/>
            </a:pPr>
            <a:r>
              <a:rPr lang="zh-CN" altLang="en-US" smtClean="0"/>
              <a:t>加</a:t>
            </a:r>
            <a:r>
              <a:rPr lang="en-US" altLang="zh-CN" smtClean="0">
                <a:solidFill>
                  <a:srgbClr val="FF0000"/>
                </a:solidFill>
              </a:rPr>
              <a:t>30 </a:t>
            </a:r>
            <a:r>
              <a:rPr lang="en-US" altLang="zh-CN" smtClean="0">
                <a:solidFill>
                  <a:srgbClr val="FF0000"/>
                </a:solidFill>
                <a:sym typeface="Symbol" panose="05050102010706020507" pitchFamily="18" charset="2"/>
              </a:rPr>
              <a:t>L</a:t>
            </a:r>
            <a:r>
              <a:rPr lang="en-US" altLang="zh-CN" smtClean="0">
                <a:solidFill>
                  <a:srgbClr val="FF0000"/>
                </a:solidFill>
              </a:rPr>
              <a:t>TE</a:t>
            </a:r>
            <a:r>
              <a:rPr lang="zh-CN" altLang="en-US" smtClean="0"/>
              <a:t>缓冲液（含有</a:t>
            </a:r>
            <a:r>
              <a:rPr lang="en-US" altLang="zh-CN" smtClean="0"/>
              <a:t>100ug/mL</a:t>
            </a:r>
            <a:r>
              <a:rPr lang="zh-CN" altLang="en-US" smtClean="0"/>
              <a:t>的胰</a:t>
            </a:r>
            <a:r>
              <a:rPr lang="en-US" altLang="zh-CN" smtClean="0"/>
              <a:t>RNA</a:t>
            </a:r>
            <a:r>
              <a:rPr lang="zh-CN" altLang="en-US" smtClean="0"/>
              <a:t>酶）</a:t>
            </a:r>
            <a:r>
              <a:rPr lang="en-US" altLang="zh-CN" smtClean="0"/>
              <a:t>,</a:t>
            </a:r>
            <a:r>
              <a:rPr lang="zh-CN" altLang="en-US" smtClean="0"/>
              <a:t>手指轻弹管底，使</a:t>
            </a:r>
            <a:r>
              <a:rPr lang="en-US" altLang="zh-CN" smtClean="0"/>
              <a:t>DNA</a:t>
            </a:r>
            <a:r>
              <a:rPr lang="zh-CN" altLang="en-US" smtClean="0"/>
              <a:t>完全溶解。</a:t>
            </a:r>
            <a:endParaRPr lang="en-US" altLang="zh-CN" smtClean="0"/>
          </a:p>
          <a:p>
            <a:pPr marL="457200" indent="-457200">
              <a:lnSpc>
                <a:spcPct val="150000"/>
              </a:lnSpc>
              <a:buFont typeface="+mj-ea"/>
              <a:buAutoNum type="circleNumDbPlain" startAt="16"/>
            </a:pPr>
            <a:r>
              <a:rPr lang="en-US" altLang="zh-CN" smtClean="0"/>
              <a:t>37℃</a:t>
            </a:r>
            <a:r>
              <a:rPr lang="zh-CN" altLang="en-US" smtClean="0"/>
              <a:t>水浴</a:t>
            </a:r>
            <a:r>
              <a:rPr lang="en-US" altLang="zh-CN" smtClean="0"/>
              <a:t>30</a:t>
            </a:r>
            <a:r>
              <a:rPr lang="zh-CN" altLang="en-US" smtClean="0"/>
              <a:t>分钟。</a:t>
            </a:r>
            <a:endParaRPr lang="en-US" altLang="zh-CN" smtClean="0"/>
          </a:p>
          <a:p>
            <a:pPr marL="457200" indent="-457200">
              <a:lnSpc>
                <a:spcPct val="150000"/>
              </a:lnSpc>
              <a:buFont typeface="+mj-ea"/>
              <a:buAutoNum type="circleNumDbPlain" startAt="16"/>
            </a:pPr>
            <a:r>
              <a:rPr lang="en-US" altLang="zh-CN" smtClean="0"/>
              <a:t>-20℃</a:t>
            </a:r>
            <a:r>
              <a:rPr lang="zh-CN" altLang="en-US" smtClean="0"/>
              <a:t>保存。</a:t>
            </a:r>
            <a:endParaRPr lang="zh-CN" altLang="en-US" smtClean="0"/>
          </a:p>
        </p:txBody>
      </p:sp>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descr="武汉大学校徽"/>
          <p:cNvPicPr>
            <a:picLocks noChangeAspect="1"/>
          </p:cNvPicPr>
          <p:nvPr>
            <p:custDataLst>
              <p:tags r:id="rId1"/>
            </p:custDataLst>
          </p:nvPr>
        </p:nvPicPr>
        <p:blipFill>
          <a:blip r:embed="rId2">
            <a:lum bright="64000" contrast="-52000"/>
            <a:extLst>
              <a:ext uri="{28A0092B-C50C-407E-A947-70E740481C1C}">
                <a14:useLocalDpi xmlns:a14="http://schemas.microsoft.com/office/drawing/2010/main" val="0"/>
              </a:ext>
            </a:extLst>
          </a:blip>
          <a:srcRect l="12000" t="12000" r="12000" b="12000"/>
          <a:stretch>
            <a:fillRect/>
          </a:stretch>
        </p:blipFill>
        <p:spPr bwMode="auto">
          <a:xfrm>
            <a:off x="22733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5"/>
          <p:cNvSpPr>
            <a:spLocks noChangeArrowheads="1"/>
          </p:cNvSpPr>
          <p:nvPr>
            <p:custDataLst>
              <p:tags r:id="rId3"/>
            </p:custDataLst>
          </p:nvPr>
        </p:nvSpPr>
        <p:spPr bwMode="auto">
          <a:xfrm>
            <a:off x="2590800" y="304800"/>
            <a:ext cx="4114800" cy="857250"/>
          </a:xfrm>
          <a:prstGeom prst="rect">
            <a:avLst/>
          </a:prstGeom>
          <a:noFill/>
          <a:ln w="9525">
            <a:noFill/>
            <a:miter lim="800000"/>
          </a:ln>
          <a:effectLst/>
        </p:spPr>
        <p:txBody>
          <a:bodyPr anchor="ctr"/>
          <a:lstStyle/>
          <a:p>
            <a:pPr algn="ctr">
              <a:defRPr/>
            </a:pPr>
            <a:endParaRPr lang="zh-CN" altLang="en-US" sz="6000" b="1" dirty="0">
              <a:solidFill>
                <a:srgbClr val="FF0000"/>
              </a:solidFill>
              <a:effectLst>
                <a:outerShdw blurRad="38100" dist="38100" dir="2700000" algn="tl">
                  <a:srgbClr val="C0C0C0"/>
                </a:outerShdw>
              </a:effectLst>
            </a:endParaRPr>
          </a:p>
        </p:txBody>
      </p:sp>
      <p:sp>
        <p:nvSpPr>
          <p:cNvPr id="72708" name="Rectangle 6"/>
          <p:cNvSpPr>
            <a:spLocks noChangeArrowheads="1"/>
          </p:cNvSpPr>
          <p:nvPr>
            <p:custDataLst>
              <p:tags r:id="rId4"/>
            </p:custDataLst>
          </p:nvPr>
        </p:nvSpPr>
        <p:spPr bwMode="auto">
          <a:xfrm>
            <a:off x="1219200" y="1676400"/>
            <a:ext cx="7086600" cy="422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SzPct val="70000"/>
              <a:buFont typeface="Wingdings" panose="05000000000000000000" pitchFamily="2" charset="2"/>
              <a:buChar char="l"/>
            </a:pPr>
            <a:endParaRPr lang="zh-CN" altLang="en-US" sz="3200" b="1">
              <a:solidFill>
                <a:srgbClr val="FF0000"/>
              </a:solidFill>
              <a:latin typeface="宋体" panose="02010600030101010101" pitchFamily="2" charset="-122"/>
            </a:endParaRPr>
          </a:p>
        </p:txBody>
      </p:sp>
      <p:sp>
        <p:nvSpPr>
          <p:cNvPr id="72709" name="标题 4"/>
          <p:cNvSpPr>
            <a:spLocks noGrp="1"/>
          </p:cNvSpPr>
          <p:nvPr>
            <p:ph type="title"/>
          </p:nvPr>
        </p:nvSpPr>
        <p:spPr>
          <a:xfrm>
            <a:off x="609600" y="609600"/>
            <a:ext cx="8229600" cy="1143000"/>
          </a:xfrm>
        </p:spPr>
        <p:txBody>
          <a:bodyPr/>
          <a:lstStyle/>
          <a:p>
            <a:r>
              <a:rPr lang="zh-CN" altLang="en-US" sz="3600" smtClean="0">
                <a:solidFill>
                  <a:srgbClr val="FF0000"/>
                </a:solidFill>
              </a:rPr>
              <a:t>实验关键点</a:t>
            </a:r>
            <a:br>
              <a:rPr lang="zh-CN" altLang="en-US" sz="3600" smtClean="0">
                <a:solidFill>
                  <a:srgbClr val="FF0000"/>
                </a:solidFill>
              </a:rPr>
            </a:br>
            <a:endParaRPr lang="zh-CN" altLang="en-US" sz="3600" smtClean="0">
              <a:solidFill>
                <a:srgbClr val="FF0000"/>
              </a:solidFill>
            </a:endParaRPr>
          </a:p>
        </p:txBody>
      </p:sp>
      <p:sp>
        <p:nvSpPr>
          <p:cNvPr id="72710" name="内容占位符 5"/>
          <p:cNvSpPr>
            <a:spLocks noGrp="1"/>
          </p:cNvSpPr>
          <p:nvPr>
            <p:ph idx="1"/>
          </p:nvPr>
        </p:nvSpPr>
        <p:spPr>
          <a:xfrm>
            <a:off x="914400" y="1600200"/>
            <a:ext cx="8229600" cy="4525963"/>
          </a:xfrm>
        </p:spPr>
        <p:txBody>
          <a:bodyPr/>
          <a:lstStyle/>
          <a:p>
            <a:pPr>
              <a:lnSpc>
                <a:spcPct val="120000"/>
              </a:lnSpc>
              <a:buSzPct val="70000"/>
              <a:buFont typeface="Wingdings" panose="05000000000000000000" pitchFamily="2" charset="2"/>
              <a:buChar char="u"/>
            </a:pPr>
            <a:r>
              <a:rPr lang="zh-CN" altLang="en-US" sz="2800" smtClean="0"/>
              <a:t>溶液</a:t>
            </a:r>
            <a:r>
              <a:rPr lang="en-US" altLang="zh-CN" sz="2800" smtClean="0"/>
              <a:t>I</a:t>
            </a:r>
            <a:r>
              <a:rPr lang="zh-CN" altLang="en-US" sz="2800" smtClean="0"/>
              <a:t>加入后充分悬浮</a:t>
            </a:r>
            <a:endParaRPr lang="zh-CN" altLang="en-US" sz="2800" smtClean="0"/>
          </a:p>
          <a:p>
            <a:pPr>
              <a:lnSpc>
                <a:spcPct val="120000"/>
              </a:lnSpc>
              <a:buSzPct val="70000"/>
              <a:buFont typeface="Wingdings" panose="05000000000000000000" pitchFamily="2" charset="2"/>
              <a:buChar char="u"/>
            </a:pPr>
            <a:r>
              <a:rPr lang="zh-CN" altLang="en-US" sz="2800" smtClean="0"/>
              <a:t>溶液</a:t>
            </a:r>
            <a:r>
              <a:rPr lang="en-US" altLang="zh-CN" sz="2800" smtClean="0"/>
              <a:t>II</a:t>
            </a:r>
            <a:r>
              <a:rPr lang="zh-CN" altLang="en-US" sz="2800" smtClean="0"/>
              <a:t>一次性加入后轻柔地颠倒混匀</a:t>
            </a:r>
            <a:endParaRPr lang="zh-CN" altLang="en-US" sz="2800" smtClean="0"/>
          </a:p>
          <a:p>
            <a:pPr>
              <a:lnSpc>
                <a:spcPct val="120000"/>
              </a:lnSpc>
              <a:buSzPct val="70000"/>
              <a:buFont typeface="Wingdings" panose="05000000000000000000" pitchFamily="2" charset="2"/>
              <a:buChar char="u"/>
            </a:pPr>
            <a:r>
              <a:rPr lang="zh-CN" altLang="en-US" sz="2800" smtClean="0"/>
              <a:t>溶液</a:t>
            </a:r>
            <a:r>
              <a:rPr lang="en-US" altLang="zh-CN" sz="2800" smtClean="0"/>
              <a:t>III</a:t>
            </a:r>
            <a:r>
              <a:rPr lang="zh-CN" altLang="en-US" sz="2800" smtClean="0"/>
              <a:t>加入后轻柔地颠倒混匀</a:t>
            </a:r>
            <a:endParaRPr lang="zh-CN" altLang="en-US" sz="2800" smtClean="0"/>
          </a:p>
          <a:p>
            <a:pPr>
              <a:lnSpc>
                <a:spcPct val="120000"/>
              </a:lnSpc>
              <a:buSzPct val="70000"/>
              <a:buFont typeface="Wingdings" panose="05000000000000000000" pitchFamily="2" charset="2"/>
              <a:buChar char="u"/>
            </a:pPr>
            <a:r>
              <a:rPr lang="zh-CN" altLang="en-US" sz="2800" smtClean="0"/>
              <a:t>酚抽提后小心吸取上清</a:t>
            </a:r>
            <a:endParaRPr lang="zh-CN" altLang="en-US" sz="2800" smtClean="0"/>
          </a:p>
          <a:p>
            <a:pPr>
              <a:lnSpc>
                <a:spcPct val="120000"/>
              </a:lnSpc>
              <a:buSzPct val="70000"/>
              <a:buFont typeface="Wingdings" panose="05000000000000000000" pitchFamily="2" charset="2"/>
              <a:buChar char="u"/>
            </a:pPr>
            <a:r>
              <a:rPr lang="zh-CN" altLang="en-US" sz="2800" smtClean="0"/>
              <a:t>实验全程需在</a:t>
            </a:r>
            <a:r>
              <a:rPr lang="en-US" altLang="zh-CN" sz="2800" smtClean="0"/>
              <a:t>EP</a:t>
            </a:r>
            <a:r>
              <a:rPr lang="zh-CN" altLang="en-US" sz="2800" smtClean="0"/>
              <a:t>管上做好标记</a:t>
            </a:r>
            <a:endParaRPr lang="zh-CN" altLang="en-US" sz="2800" smtClean="0"/>
          </a:p>
          <a:p>
            <a:endParaRPr lang="zh-CN" altLang="en-US" smtClean="0"/>
          </a:p>
        </p:txBody>
      </p:sp>
      <p:sp>
        <p:nvSpPr>
          <p:cNvPr id="7" name="Line 9"/>
          <p:cNvSpPr>
            <a:spLocks noChangeShapeType="1"/>
          </p:cNvSpPr>
          <p:nvPr>
            <p:custDataLst>
              <p:tags r:id="rId5"/>
            </p:custDataLst>
          </p:nvPr>
        </p:nvSpPr>
        <p:spPr bwMode="auto">
          <a:xfrm>
            <a:off x="0" y="1219258"/>
            <a:ext cx="9144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ustDataLst>
      <p:tags r:id="rId6"/>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a:spLocks noChangeArrowheads="1"/>
          </p:cNvSpPr>
          <p:nvPr>
            <p:custDataLst>
              <p:tags r:id="rId1"/>
            </p:custDataLst>
          </p:nvPr>
        </p:nvSpPr>
        <p:spPr bwMode="auto">
          <a:xfrm>
            <a:off x="673100" y="8382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sz="4400" b="1">
              <a:solidFill>
                <a:schemeClr val="tx2"/>
              </a:solidFill>
            </a:endParaRPr>
          </a:p>
        </p:txBody>
      </p:sp>
      <p:grpSp>
        <p:nvGrpSpPr>
          <p:cNvPr id="71683" name="Group 6"/>
          <p:cNvGrpSpPr/>
          <p:nvPr/>
        </p:nvGrpSpPr>
        <p:grpSpPr bwMode="auto">
          <a:xfrm>
            <a:off x="1524000" y="2209800"/>
            <a:ext cx="6477000" cy="304800"/>
            <a:chOff x="960" y="1680"/>
            <a:chExt cx="4080" cy="192"/>
          </a:xfrm>
        </p:grpSpPr>
        <p:sp>
          <p:nvSpPr>
            <p:cNvPr id="71749" name="Oval 7"/>
            <p:cNvSpPr>
              <a:spLocks noChangeArrowheads="1"/>
            </p:cNvSpPr>
            <p:nvPr>
              <p:custDataLst>
                <p:tags r:id="rId2"/>
              </p:custDataLst>
            </p:nvPr>
          </p:nvSpPr>
          <p:spPr bwMode="auto">
            <a:xfrm>
              <a:off x="960"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0" name="Oval 8"/>
            <p:cNvSpPr>
              <a:spLocks noChangeArrowheads="1"/>
            </p:cNvSpPr>
            <p:nvPr>
              <p:custDataLst>
                <p:tags r:id="rId3"/>
              </p:custDataLst>
            </p:nvPr>
          </p:nvSpPr>
          <p:spPr bwMode="auto">
            <a:xfrm>
              <a:off x="134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1" name="Oval 9"/>
            <p:cNvSpPr>
              <a:spLocks noChangeArrowheads="1"/>
            </p:cNvSpPr>
            <p:nvPr>
              <p:custDataLst>
                <p:tags r:id="rId4"/>
              </p:custDataLst>
            </p:nvPr>
          </p:nvSpPr>
          <p:spPr bwMode="auto">
            <a:xfrm>
              <a:off x="484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2" name="Oval 10"/>
            <p:cNvSpPr>
              <a:spLocks noChangeArrowheads="1"/>
            </p:cNvSpPr>
            <p:nvPr>
              <p:custDataLst>
                <p:tags r:id="rId5"/>
              </p:custDataLst>
            </p:nvPr>
          </p:nvSpPr>
          <p:spPr bwMode="auto">
            <a:xfrm>
              <a:off x="172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3" name="Oval 11"/>
            <p:cNvSpPr>
              <a:spLocks noChangeArrowheads="1"/>
            </p:cNvSpPr>
            <p:nvPr>
              <p:custDataLst>
                <p:tags r:id="rId6"/>
              </p:custDataLst>
            </p:nvPr>
          </p:nvSpPr>
          <p:spPr bwMode="auto">
            <a:xfrm>
              <a:off x="206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4" name="Oval 12"/>
            <p:cNvSpPr>
              <a:spLocks noChangeArrowheads="1"/>
            </p:cNvSpPr>
            <p:nvPr>
              <p:custDataLst>
                <p:tags r:id="rId7"/>
              </p:custDataLst>
            </p:nvPr>
          </p:nvSpPr>
          <p:spPr bwMode="auto">
            <a:xfrm>
              <a:off x="244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5" name="Oval 13"/>
            <p:cNvSpPr>
              <a:spLocks noChangeArrowheads="1"/>
            </p:cNvSpPr>
            <p:nvPr>
              <p:custDataLst>
                <p:tags r:id="rId8"/>
              </p:custDataLst>
            </p:nvPr>
          </p:nvSpPr>
          <p:spPr bwMode="auto">
            <a:xfrm>
              <a:off x="316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6" name="Oval 14"/>
            <p:cNvSpPr>
              <a:spLocks noChangeArrowheads="1"/>
            </p:cNvSpPr>
            <p:nvPr>
              <p:custDataLst>
                <p:tags r:id="rId9"/>
              </p:custDataLst>
            </p:nvPr>
          </p:nvSpPr>
          <p:spPr bwMode="auto">
            <a:xfrm>
              <a:off x="278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7" name="Oval 15"/>
            <p:cNvSpPr>
              <a:spLocks noChangeArrowheads="1"/>
            </p:cNvSpPr>
            <p:nvPr>
              <p:custDataLst>
                <p:tags r:id="rId10"/>
              </p:custDataLst>
            </p:nvPr>
          </p:nvSpPr>
          <p:spPr bwMode="auto">
            <a:xfrm>
              <a:off x="4512"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8" name="Oval 16"/>
            <p:cNvSpPr>
              <a:spLocks noChangeArrowheads="1"/>
            </p:cNvSpPr>
            <p:nvPr>
              <p:custDataLst>
                <p:tags r:id="rId11"/>
              </p:custDataLst>
            </p:nvPr>
          </p:nvSpPr>
          <p:spPr bwMode="auto">
            <a:xfrm>
              <a:off x="422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59" name="Oval 17"/>
            <p:cNvSpPr>
              <a:spLocks noChangeArrowheads="1"/>
            </p:cNvSpPr>
            <p:nvPr>
              <p:custDataLst>
                <p:tags r:id="rId12"/>
              </p:custDataLst>
            </p:nvPr>
          </p:nvSpPr>
          <p:spPr bwMode="auto">
            <a:xfrm>
              <a:off x="388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60" name="Oval 18"/>
            <p:cNvSpPr>
              <a:spLocks noChangeArrowheads="1"/>
            </p:cNvSpPr>
            <p:nvPr>
              <p:custDataLst>
                <p:tags r:id="rId13"/>
              </p:custDataLst>
            </p:nvPr>
          </p:nvSpPr>
          <p:spPr bwMode="auto">
            <a:xfrm>
              <a:off x="3552"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71684" name="Text Box 19"/>
          <p:cNvSpPr txBox="1">
            <a:spLocks noChangeArrowheads="1"/>
          </p:cNvSpPr>
          <p:nvPr>
            <p:custDataLst>
              <p:tags r:id="rId14"/>
            </p:custDataLst>
          </p:nvPr>
        </p:nvSpPr>
        <p:spPr bwMode="auto">
          <a:xfrm>
            <a:off x="1371600" y="17526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E62606"/>
                </a:solidFill>
              </a:rPr>
              <a:t>1A</a:t>
            </a:r>
            <a:r>
              <a:rPr lang="en-US" altLang="zh-CN" sz="2400" b="1" baseline="-25000">
                <a:solidFill>
                  <a:srgbClr val="E62606"/>
                </a:solidFill>
              </a:rPr>
              <a:t>1 </a:t>
            </a:r>
            <a:r>
              <a:rPr lang="en-US" altLang="zh-CN" sz="2400" b="1">
                <a:solidFill>
                  <a:srgbClr val="E62606"/>
                </a:solidFill>
              </a:rPr>
              <a:t>1A</a:t>
            </a:r>
            <a:r>
              <a:rPr lang="en-US" altLang="zh-CN" sz="2400" b="1" baseline="-25000">
                <a:solidFill>
                  <a:srgbClr val="E62606"/>
                </a:solidFill>
              </a:rPr>
              <a:t>2  </a:t>
            </a:r>
            <a:r>
              <a:rPr lang="en-US" altLang="zh-CN" sz="2400" b="1">
                <a:solidFill>
                  <a:srgbClr val="E62606"/>
                </a:solidFill>
              </a:rPr>
              <a:t>1B</a:t>
            </a:r>
            <a:r>
              <a:rPr lang="en-US" altLang="zh-CN" sz="2400" b="1" baseline="-25000">
                <a:solidFill>
                  <a:srgbClr val="E62606"/>
                </a:solidFill>
              </a:rPr>
              <a:t>1 </a:t>
            </a:r>
            <a:r>
              <a:rPr lang="en-US" altLang="zh-CN" sz="2400" b="1">
                <a:solidFill>
                  <a:srgbClr val="E62606"/>
                </a:solidFill>
              </a:rPr>
              <a:t>1B</a:t>
            </a:r>
            <a:r>
              <a:rPr lang="en-US" altLang="zh-CN" sz="2400" b="1" baseline="-25000">
                <a:solidFill>
                  <a:srgbClr val="E62606"/>
                </a:solidFill>
              </a:rPr>
              <a:t>2  </a:t>
            </a:r>
            <a:r>
              <a:rPr lang="en-US" altLang="zh-CN" sz="2400" b="1">
                <a:solidFill>
                  <a:srgbClr val="E62606"/>
                </a:solidFill>
              </a:rPr>
              <a:t>2A</a:t>
            </a:r>
            <a:r>
              <a:rPr lang="en-US" altLang="zh-CN" sz="2400" b="1" baseline="-25000">
                <a:solidFill>
                  <a:srgbClr val="E62606"/>
                </a:solidFill>
              </a:rPr>
              <a:t>1 </a:t>
            </a:r>
            <a:r>
              <a:rPr lang="en-US" altLang="zh-CN" sz="2400" b="1">
                <a:solidFill>
                  <a:srgbClr val="E62606"/>
                </a:solidFill>
              </a:rPr>
              <a:t>2A</a:t>
            </a:r>
            <a:r>
              <a:rPr lang="en-US" altLang="zh-CN" sz="2400" b="1" baseline="-25000">
                <a:solidFill>
                  <a:srgbClr val="E62606"/>
                </a:solidFill>
              </a:rPr>
              <a:t>2 </a:t>
            </a:r>
            <a:r>
              <a:rPr lang="en-US" altLang="zh-CN" sz="2400" b="1">
                <a:solidFill>
                  <a:srgbClr val="E62606"/>
                </a:solidFill>
              </a:rPr>
              <a:t>2B</a:t>
            </a:r>
            <a:r>
              <a:rPr lang="en-US" altLang="zh-CN" sz="2400" b="1" baseline="-25000">
                <a:solidFill>
                  <a:srgbClr val="E62606"/>
                </a:solidFill>
              </a:rPr>
              <a:t>1 </a:t>
            </a:r>
            <a:r>
              <a:rPr lang="en-US" altLang="zh-CN" sz="2400" b="1">
                <a:solidFill>
                  <a:srgbClr val="E62606"/>
                </a:solidFill>
              </a:rPr>
              <a:t>2B</a:t>
            </a:r>
            <a:r>
              <a:rPr lang="en-US" altLang="zh-CN" sz="2400" b="1" baseline="-25000">
                <a:solidFill>
                  <a:srgbClr val="E62606"/>
                </a:solidFill>
              </a:rPr>
              <a:t>2 </a:t>
            </a:r>
            <a:r>
              <a:rPr lang="en-US" altLang="zh-CN" sz="2400" b="1">
                <a:solidFill>
                  <a:srgbClr val="E62606"/>
                </a:solidFill>
              </a:rPr>
              <a:t>3A</a:t>
            </a:r>
            <a:r>
              <a:rPr lang="en-US" altLang="zh-CN" sz="2400" b="1" baseline="-25000">
                <a:solidFill>
                  <a:srgbClr val="E62606"/>
                </a:solidFill>
              </a:rPr>
              <a:t>1 </a:t>
            </a:r>
            <a:r>
              <a:rPr lang="en-US" altLang="zh-CN" sz="2400" b="1">
                <a:solidFill>
                  <a:srgbClr val="E62606"/>
                </a:solidFill>
              </a:rPr>
              <a:t>3A</a:t>
            </a:r>
            <a:r>
              <a:rPr lang="en-US" altLang="zh-CN" sz="2400" b="1" baseline="-25000">
                <a:solidFill>
                  <a:srgbClr val="E62606"/>
                </a:solidFill>
              </a:rPr>
              <a:t>2</a:t>
            </a:r>
            <a:r>
              <a:rPr lang="en-US" altLang="zh-CN" sz="2400" b="1">
                <a:solidFill>
                  <a:srgbClr val="E62606"/>
                </a:solidFill>
              </a:rPr>
              <a:t>3B</a:t>
            </a:r>
            <a:r>
              <a:rPr lang="en-US" altLang="zh-CN" sz="2400" b="1" baseline="-25000">
                <a:solidFill>
                  <a:srgbClr val="E62606"/>
                </a:solidFill>
              </a:rPr>
              <a:t>1</a:t>
            </a:r>
            <a:r>
              <a:rPr lang="en-US" altLang="zh-CN" sz="2400" b="1">
                <a:solidFill>
                  <a:srgbClr val="E62606"/>
                </a:solidFill>
              </a:rPr>
              <a:t>3B</a:t>
            </a:r>
            <a:r>
              <a:rPr lang="en-US" altLang="zh-CN" sz="2400" b="1" baseline="-25000">
                <a:solidFill>
                  <a:srgbClr val="E62606"/>
                </a:solidFill>
              </a:rPr>
              <a:t>2 </a:t>
            </a:r>
            <a:endParaRPr lang="en-US" altLang="zh-CN" sz="2400" b="1" baseline="-25000">
              <a:solidFill>
                <a:srgbClr val="E62606"/>
              </a:solidFill>
            </a:endParaRPr>
          </a:p>
        </p:txBody>
      </p:sp>
      <p:sp>
        <p:nvSpPr>
          <p:cNvPr id="71685" name="Text Box 20"/>
          <p:cNvSpPr txBox="1">
            <a:spLocks noChangeArrowheads="1"/>
          </p:cNvSpPr>
          <p:nvPr>
            <p:custDataLst>
              <p:tags r:id="rId15"/>
            </p:custDataLst>
          </p:nvPr>
        </p:nvSpPr>
        <p:spPr bwMode="auto">
          <a:xfrm>
            <a:off x="1524000" y="251460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E62606"/>
                </a:solidFill>
                <a:latin typeface="Times New Roman" panose="02020603050405020304" pitchFamily="18" charset="0"/>
              </a:rPr>
              <a:t>4                             5                            6</a:t>
            </a:r>
            <a:endParaRPr lang="en-US" altLang="zh-CN" sz="2400" b="1">
              <a:solidFill>
                <a:srgbClr val="E62606"/>
              </a:solidFill>
              <a:latin typeface="Times New Roman" panose="02020603050405020304" pitchFamily="18" charset="0"/>
            </a:endParaRPr>
          </a:p>
        </p:txBody>
      </p:sp>
      <p:sp>
        <p:nvSpPr>
          <p:cNvPr id="71686" name="Text Box 21"/>
          <p:cNvSpPr txBox="1">
            <a:spLocks noChangeArrowheads="1"/>
          </p:cNvSpPr>
          <p:nvPr>
            <p:custDataLst>
              <p:tags r:id="rId16"/>
            </p:custDataLst>
          </p:nvPr>
        </p:nvSpPr>
        <p:spPr bwMode="auto">
          <a:xfrm>
            <a:off x="1524000" y="32004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E62606"/>
                </a:solidFill>
                <a:latin typeface="Times New Roman" panose="02020603050405020304" pitchFamily="18" charset="0"/>
              </a:rPr>
              <a:t>7                            8                             9</a:t>
            </a:r>
            <a:endParaRPr lang="en-US" altLang="zh-CN" sz="2400" b="1">
              <a:solidFill>
                <a:srgbClr val="E62606"/>
              </a:solidFill>
              <a:latin typeface="Times New Roman" panose="02020603050405020304" pitchFamily="18" charset="0"/>
            </a:endParaRPr>
          </a:p>
        </p:txBody>
      </p:sp>
      <p:sp>
        <p:nvSpPr>
          <p:cNvPr id="71687" name="Text Box 22"/>
          <p:cNvSpPr txBox="1">
            <a:spLocks noChangeArrowheads="1"/>
          </p:cNvSpPr>
          <p:nvPr>
            <p:custDataLst>
              <p:tags r:id="rId17"/>
            </p:custDataLst>
          </p:nvPr>
        </p:nvSpPr>
        <p:spPr bwMode="auto">
          <a:xfrm>
            <a:off x="1435100" y="3886200"/>
            <a:ext cx="624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E62606"/>
                </a:solidFill>
                <a:latin typeface="Times New Roman" panose="02020603050405020304" pitchFamily="18" charset="0"/>
              </a:rPr>
              <a:t>10                           11                           12</a:t>
            </a:r>
            <a:endParaRPr lang="en-US" altLang="zh-CN" sz="2400" b="1">
              <a:solidFill>
                <a:srgbClr val="E62606"/>
              </a:solidFill>
              <a:latin typeface="Times New Roman" panose="02020603050405020304" pitchFamily="18" charset="0"/>
            </a:endParaRPr>
          </a:p>
        </p:txBody>
      </p:sp>
      <p:sp>
        <p:nvSpPr>
          <p:cNvPr id="71688" name="Text Box 25"/>
          <p:cNvSpPr txBox="1">
            <a:spLocks noChangeArrowheads="1"/>
          </p:cNvSpPr>
          <p:nvPr>
            <p:custDataLst>
              <p:tags r:id="rId18"/>
            </p:custDataLst>
          </p:nvPr>
        </p:nvSpPr>
        <p:spPr bwMode="auto">
          <a:xfrm>
            <a:off x="1447800" y="4572000"/>
            <a:ext cx="655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solidFill>
                  <a:srgbClr val="E62606"/>
                </a:solidFill>
                <a:latin typeface="Times New Roman" panose="02020603050405020304" pitchFamily="18" charset="0"/>
              </a:rPr>
              <a:t>13                          14                           15</a:t>
            </a:r>
            <a:endParaRPr lang="en-US" altLang="zh-CN" sz="2400" b="1">
              <a:solidFill>
                <a:srgbClr val="E62606"/>
              </a:solidFill>
              <a:latin typeface="Times New Roman" panose="02020603050405020304" pitchFamily="18" charset="0"/>
            </a:endParaRPr>
          </a:p>
        </p:txBody>
      </p:sp>
      <p:grpSp>
        <p:nvGrpSpPr>
          <p:cNvPr id="71689" name="Group 26"/>
          <p:cNvGrpSpPr/>
          <p:nvPr/>
        </p:nvGrpSpPr>
        <p:grpSpPr bwMode="auto">
          <a:xfrm>
            <a:off x="1524000" y="3581400"/>
            <a:ext cx="6477000" cy="304800"/>
            <a:chOff x="960" y="1680"/>
            <a:chExt cx="4080" cy="192"/>
          </a:xfrm>
        </p:grpSpPr>
        <p:sp>
          <p:nvSpPr>
            <p:cNvPr id="71737" name="Oval 27"/>
            <p:cNvSpPr>
              <a:spLocks noChangeArrowheads="1"/>
            </p:cNvSpPr>
            <p:nvPr>
              <p:custDataLst>
                <p:tags r:id="rId19"/>
              </p:custDataLst>
            </p:nvPr>
          </p:nvSpPr>
          <p:spPr bwMode="auto">
            <a:xfrm>
              <a:off x="960"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38" name="Oval 28"/>
            <p:cNvSpPr>
              <a:spLocks noChangeArrowheads="1"/>
            </p:cNvSpPr>
            <p:nvPr>
              <p:custDataLst>
                <p:tags r:id="rId20"/>
              </p:custDataLst>
            </p:nvPr>
          </p:nvSpPr>
          <p:spPr bwMode="auto">
            <a:xfrm>
              <a:off x="134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39" name="Oval 29"/>
            <p:cNvSpPr>
              <a:spLocks noChangeArrowheads="1"/>
            </p:cNvSpPr>
            <p:nvPr>
              <p:custDataLst>
                <p:tags r:id="rId21"/>
              </p:custDataLst>
            </p:nvPr>
          </p:nvSpPr>
          <p:spPr bwMode="auto">
            <a:xfrm>
              <a:off x="484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40" name="Oval 30"/>
            <p:cNvSpPr>
              <a:spLocks noChangeArrowheads="1"/>
            </p:cNvSpPr>
            <p:nvPr>
              <p:custDataLst>
                <p:tags r:id="rId22"/>
              </p:custDataLst>
            </p:nvPr>
          </p:nvSpPr>
          <p:spPr bwMode="auto">
            <a:xfrm>
              <a:off x="172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41" name="Oval 31"/>
            <p:cNvSpPr>
              <a:spLocks noChangeArrowheads="1"/>
            </p:cNvSpPr>
            <p:nvPr>
              <p:custDataLst>
                <p:tags r:id="rId23"/>
              </p:custDataLst>
            </p:nvPr>
          </p:nvSpPr>
          <p:spPr bwMode="auto">
            <a:xfrm>
              <a:off x="206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42" name="Oval 32"/>
            <p:cNvSpPr>
              <a:spLocks noChangeArrowheads="1"/>
            </p:cNvSpPr>
            <p:nvPr>
              <p:custDataLst>
                <p:tags r:id="rId24"/>
              </p:custDataLst>
            </p:nvPr>
          </p:nvSpPr>
          <p:spPr bwMode="auto">
            <a:xfrm>
              <a:off x="244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43" name="Oval 33"/>
            <p:cNvSpPr>
              <a:spLocks noChangeArrowheads="1"/>
            </p:cNvSpPr>
            <p:nvPr>
              <p:custDataLst>
                <p:tags r:id="rId25"/>
              </p:custDataLst>
            </p:nvPr>
          </p:nvSpPr>
          <p:spPr bwMode="auto">
            <a:xfrm>
              <a:off x="316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44" name="Oval 34"/>
            <p:cNvSpPr>
              <a:spLocks noChangeArrowheads="1"/>
            </p:cNvSpPr>
            <p:nvPr>
              <p:custDataLst>
                <p:tags r:id="rId26"/>
              </p:custDataLst>
            </p:nvPr>
          </p:nvSpPr>
          <p:spPr bwMode="auto">
            <a:xfrm>
              <a:off x="278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45" name="Oval 35"/>
            <p:cNvSpPr>
              <a:spLocks noChangeArrowheads="1"/>
            </p:cNvSpPr>
            <p:nvPr>
              <p:custDataLst>
                <p:tags r:id="rId27"/>
              </p:custDataLst>
            </p:nvPr>
          </p:nvSpPr>
          <p:spPr bwMode="auto">
            <a:xfrm>
              <a:off x="4512"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46" name="Oval 36"/>
            <p:cNvSpPr>
              <a:spLocks noChangeArrowheads="1"/>
            </p:cNvSpPr>
            <p:nvPr>
              <p:custDataLst>
                <p:tags r:id="rId28"/>
              </p:custDataLst>
            </p:nvPr>
          </p:nvSpPr>
          <p:spPr bwMode="auto">
            <a:xfrm>
              <a:off x="422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47" name="Oval 37"/>
            <p:cNvSpPr>
              <a:spLocks noChangeArrowheads="1"/>
            </p:cNvSpPr>
            <p:nvPr>
              <p:custDataLst>
                <p:tags r:id="rId29"/>
              </p:custDataLst>
            </p:nvPr>
          </p:nvSpPr>
          <p:spPr bwMode="auto">
            <a:xfrm>
              <a:off x="388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48" name="Oval 38"/>
            <p:cNvSpPr>
              <a:spLocks noChangeArrowheads="1"/>
            </p:cNvSpPr>
            <p:nvPr>
              <p:custDataLst>
                <p:tags r:id="rId30"/>
              </p:custDataLst>
            </p:nvPr>
          </p:nvSpPr>
          <p:spPr bwMode="auto">
            <a:xfrm>
              <a:off x="3552"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71690" name="Group 39"/>
          <p:cNvGrpSpPr/>
          <p:nvPr/>
        </p:nvGrpSpPr>
        <p:grpSpPr bwMode="auto">
          <a:xfrm>
            <a:off x="1524000" y="2895600"/>
            <a:ext cx="6477000" cy="304800"/>
            <a:chOff x="960" y="1680"/>
            <a:chExt cx="4080" cy="192"/>
          </a:xfrm>
        </p:grpSpPr>
        <p:sp>
          <p:nvSpPr>
            <p:cNvPr id="71725" name="Oval 40"/>
            <p:cNvSpPr>
              <a:spLocks noChangeArrowheads="1"/>
            </p:cNvSpPr>
            <p:nvPr>
              <p:custDataLst>
                <p:tags r:id="rId31"/>
              </p:custDataLst>
            </p:nvPr>
          </p:nvSpPr>
          <p:spPr bwMode="auto">
            <a:xfrm>
              <a:off x="960"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26" name="Oval 41"/>
            <p:cNvSpPr>
              <a:spLocks noChangeArrowheads="1"/>
            </p:cNvSpPr>
            <p:nvPr>
              <p:custDataLst>
                <p:tags r:id="rId32"/>
              </p:custDataLst>
            </p:nvPr>
          </p:nvSpPr>
          <p:spPr bwMode="auto">
            <a:xfrm>
              <a:off x="134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27" name="Oval 42"/>
            <p:cNvSpPr>
              <a:spLocks noChangeArrowheads="1"/>
            </p:cNvSpPr>
            <p:nvPr>
              <p:custDataLst>
                <p:tags r:id="rId33"/>
              </p:custDataLst>
            </p:nvPr>
          </p:nvSpPr>
          <p:spPr bwMode="auto">
            <a:xfrm>
              <a:off x="484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28" name="Oval 43"/>
            <p:cNvSpPr>
              <a:spLocks noChangeArrowheads="1"/>
            </p:cNvSpPr>
            <p:nvPr>
              <p:custDataLst>
                <p:tags r:id="rId34"/>
              </p:custDataLst>
            </p:nvPr>
          </p:nvSpPr>
          <p:spPr bwMode="auto">
            <a:xfrm>
              <a:off x="172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29" name="Oval 44"/>
            <p:cNvSpPr>
              <a:spLocks noChangeArrowheads="1"/>
            </p:cNvSpPr>
            <p:nvPr>
              <p:custDataLst>
                <p:tags r:id="rId35"/>
              </p:custDataLst>
            </p:nvPr>
          </p:nvSpPr>
          <p:spPr bwMode="auto">
            <a:xfrm>
              <a:off x="206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30" name="Oval 45"/>
            <p:cNvSpPr>
              <a:spLocks noChangeArrowheads="1"/>
            </p:cNvSpPr>
            <p:nvPr>
              <p:custDataLst>
                <p:tags r:id="rId36"/>
              </p:custDataLst>
            </p:nvPr>
          </p:nvSpPr>
          <p:spPr bwMode="auto">
            <a:xfrm>
              <a:off x="244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31" name="Oval 46"/>
            <p:cNvSpPr>
              <a:spLocks noChangeArrowheads="1"/>
            </p:cNvSpPr>
            <p:nvPr>
              <p:custDataLst>
                <p:tags r:id="rId37"/>
              </p:custDataLst>
            </p:nvPr>
          </p:nvSpPr>
          <p:spPr bwMode="auto">
            <a:xfrm>
              <a:off x="316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32" name="Oval 47"/>
            <p:cNvSpPr>
              <a:spLocks noChangeArrowheads="1"/>
            </p:cNvSpPr>
            <p:nvPr>
              <p:custDataLst>
                <p:tags r:id="rId38"/>
              </p:custDataLst>
            </p:nvPr>
          </p:nvSpPr>
          <p:spPr bwMode="auto">
            <a:xfrm>
              <a:off x="278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33" name="Oval 48"/>
            <p:cNvSpPr>
              <a:spLocks noChangeArrowheads="1"/>
            </p:cNvSpPr>
            <p:nvPr>
              <p:custDataLst>
                <p:tags r:id="rId39"/>
              </p:custDataLst>
            </p:nvPr>
          </p:nvSpPr>
          <p:spPr bwMode="auto">
            <a:xfrm>
              <a:off x="4512"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34" name="Oval 49"/>
            <p:cNvSpPr>
              <a:spLocks noChangeArrowheads="1"/>
            </p:cNvSpPr>
            <p:nvPr>
              <p:custDataLst>
                <p:tags r:id="rId40"/>
              </p:custDataLst>
            </p:nvPr>
          </p:nvSpPr>
          <p:spPr bwMode="auto">
            <a:xfrm>
              <a:off x="422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35" name="Oval 50"/>
            <p:cNvSpPr>
              <a:spLocks noChangeArrowheads="1"/>
            </p:cNvSpPr>
            <p:nvPr>
              <p:custDataLst>
                <p:tags r:id="rId41"/>
              </p:custDataLst>
            </p:nvPr>
          </p:nvSpPr>
          <p:spPr bwMode="auto">
            <a:xfrm>
              <a:off x="388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36" name="Oval 51"/>
            <p:cNvSpPr>
              <a:spLocks noChangeArrowheads="1"/>
            </p:cNvSpPr>
            <p:nvPr>
              <p:custDataLst>
                <p:tags r:id="rId42"/>
              </p:custDataLst>
            </p:nvPr>
          </p:nvSpPr>
          <p:spPr bwMode="auto">
            <a:xfrm>
              <a:off x="3552"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71691" name="Group 52"/>
          <p:cNvGrpSpPr/>
          <p:nvPr/>
        </p:nvGrpSpPr>
        <p:grpSpPr bwMode="auto">
          <a:xfrm>
            <a:off x="1524000" y="4267200"/>
            <a:ext cx="6477000" cy="304800"/>
            <a:chOff x="960" y="1680"/>
            <a:chExt cx="4080" cy="192"/>
          </a:xfrm>
        </p:grpSpPr>
        <p:sp>
          <p:nvSpPr>
            <p:cNvPr id="71713" name="Oval 53"/>
            <p:cNvSpPr>
              <a:spLocks noChangeArrowheads="1"/>
            </p:cNvSpPr>
            <p:nvPr>
              <p:custDataLst>
                <p:tags r:id="rId43"/>
              </p:custDataLst>
            </p:nvPr>
          </p:nvSpPr>
          <p:spPr bwMode="auto">
            <a:xfrm>
              <a:off x="960"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14" name="Oval 54"/>
            <p:cNvSpPr>
              <a:spLocks noChangeArrowheads="1"/>
            </p:cNvSpPr>
            <p:nvPr>
              <p:custDataLst>
                <p:tags r:id="rId44"/>
              </p:custDataLst>
            </p:nvPr>
          </p:nvSpPr>
          <p:spPr bwMode="auto">
            <a:xfrm>
              <a:off x="134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15" name="Oval 55"/>
            <p:cNvSpPr>
              <a:spLocks noChangeArrowheads="1"/>
            </p:cNvSpPr>
            <p:nvPr>
              <p:custDataLst>
                <p:tags r:id="rId45"/>
              </p:custDataLst>
            </p:nvPr>
          </p:nvSpPr>
          <p:spPr bwMode="auto">
            <a:xfrm>
              <a:off x="484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16" name="Oval 56"/>
            <p:cNvSpPr>
              <a:spLocks noChangeArrowheads="1"/>
            </p:cNvSpPr>
            <p:nvPr>
              <p:custDataLst>
                <p:tags r:id="rId46"/>
              </p:custDataLst>
            </p:nvPr>
          </p:nvSpPr>
          <p:spPr bwMode="auto">
            <a:xfrm>
              <a:off x="172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17" name="Oval 57"/>
            <p:cNvSpPr>
              <a:spLocks noChangeArrowheads="1"/>
            </p:cNvSpPr>
            <p:nvPr>
              <p:custDataLst>
                <p:tags r:id="rId47"/>
              </p:custDataLst>
            </p:nvPr>
          </p:nvSpPr>
          <p:spPr bwMode="auto">
            <a:xfrm>
              <a:off x="206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18" name="Oval 58"/>
            <p:cNvSpPr>
              <a:spLocks noChangeArrowheads="1"/>
            </p:cNvSpPr>
            <p:nvPr>
              <p:custDataLst>
                <p:tags r:id="rId48"/>
              </p:custDataLst>
            </p:nvPr>
          </p:nvSpPr>
          <p:spPr bwMode="auto">
            <a:xfrm>
              <a:off x="244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19" name="Oval 59"/>
            <p:cNvSpPr>
              <a:spLocks noChangeArrowheads="1"/>
            </p:cNvSpPr>
            <p:nvPr>
              <p:custDataLst>
                <p:tags r:id="rId49"/>
              </p:custDataLst>
            </p:nvPr>
          </p:nvSpPr>
          <p:spPr bwMode="auto">
            <a:xfrm>
              <a:off x="316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20" name="Oval 60"/>
            <p:cNvSpPr>
              <a:spLocks noChangeArrowheads="1"/>
            </p:cNvSpPr>
            <p:nvPr>
              <p:custDataLst>
                <p:tags r:id="rId50"/>
              </p:custDataLst>
            </p:nvPr>
          </p:nvSpPr>
          <p:spPr bwMode="auto">
            <a:xfrm>
              <a:off x="278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21" name="Oval 61"/>
            <p:cNvSpPr>
              <a:spLocks noChangeArrowheads="1"/>
            </p:cNvSpPr>
            <p:nvPr>
              <p:custDataLst>
                <p:tags r:id="rId51"/>
              </p:custDataLst>
            </p:nvPr>
          </p:nvSpPr>
          <p:spPr bwMode="auto">
            <a:xfrm>
              <a:off x="4512"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22" name="Oval 62"/>
            <p:cNvSpPr>
              <a:spLocks noChangeArrowheads="1"/>
            </p:cNvSpPr>
            <p:nvPr>
              <p:custDataLst>
                <p:tags r:id="rId52"/>
              </p:custDataLst>
            </p:nvPr>
          </p:nvSpPr>
          <p:spPr bwMode="auto">
            <a:xfrm>
              <a:off x="422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23" name="Oval 63"/>
            <p:cNvSpPr>
              <a:spLocks noChangeArrowheads="1"/>
            </p:cNvSpPr>
            <p:nvPr>
              <p:custDataLst>
                <p:tags r:id="rId53"/>
              </p:custDataLst>
            </p:nvPr>
          </p:nvSpPr>
          <p:spPr bwMode="auto">
            <a:xfrm>
              <a:off x="388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24" name="Oval 64"/>
            <p:cNvSpPr>
              <a:spLocks noChangeArrowheads="1"/>
            </p:cNvSpPr>
            <p:nvPr>
              <p:custDataLst>
                <p:tags r:id="rId54"/>
              </p:custDataLst>
            </p:nvPr>
          </p:nvSpPr>
          <p:spPr bwMode="auto">
            <a:xfrm>
              <a:off x="3552"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71692" name="Group 65"/>
          <p:cNvGrpSpPr/>
          <p:nvPr/>
        </p:nvGrpSpPr>
        <p:grpSpPr bwMode="auto">
          <a:xfrm>
            <a:off x="1524000" y="4953000"/>
            <a:ext cx="6477000" cy="304800"/>
            <a:chOff x="960" y="1680"/>
            <a:chExt cx="4080" cy="192"/>
          </a:xfrm>
        </p:grpSpPr>
        <p:sp>
          <p:nvSpPr>
            <p:cNvPr id="71701" name="Oval 66"/>
            <p:cNvSpPr>
              <a:spLocks noChangeArrowheads="1"/>
            </p:cNvSpPr>
            <p:nvPr>
              <p:custDataLst>
                <p:tags r:id="rId55"/>
              </p:custDataLst>
            </p:nvPr>
          </p:nvSpPr>
          <p:spPr bwMode="auto">
            <a:xfrm>
              <a:off x="960"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02" name="Oval 67"/>
            <p:cNvSpPr>
              <a:spLocks noChangeArrowheads="1"/>
            </p:cNvSpPr>
            <p:nvPr>
              <p:custDataLst>
                <p:tags r:id="rId56"/>
              </p:custDataLst>
            </p:nvPr>
          </p:nvSpPr>
          <p:spPr bwMode="auto">
            <a:xfrm>
              <a:off x="134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03" name="Oval 68"/>
            <p:cNvSpPr>
              <a:spLocks noChangeArrowheads="1"/>
            </p:cNvSpPr>
            <p:nvPr>
              <p:custDataLst>
                <p:tags r:id="rId57"/>
              </p:custDataLst>
            </p:nvPr>
          </p:nvSpPr>
          <p:spPr bwMode="auto">
            <a:xfrm>
              <a:off x="484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04" name="Oval 69"/>
            <p:cNvSpPr>
              <a:spLocks noChangeArrowheads="1"/>
            </p:cNvSpPr>
            <p:nvPr>
              <p:custDataLst>
                <p:tags r:id="rId58"/>
              </p:custDataLst>
            </p:nvPr>
          </p:nvSpPr>
          <p:spPr bwMode="auto">
            <a:xfrm>
              <a:off x="172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05" name="Oval 70"/>
            <p:cNvSpPr>
              <a:spLocks noChangeArrowheads="1"/>
            </p:cNvSpPr>
            <p:nvPr>
              <p:custDataLst>
                <p:tags r:id="rId59"/>
              </p:custDataLst>
            </p:nvPr>
          </p:nvSpPr>
          <p:spPr bwMode="auto">
            <a:xfrm>
              <a:off x="206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06" name="Oval 71"/>
            <p:cNvSpPr>
              <a:spLocks noChangeArrowheads="1"/>
            </p:cNvSpPr>
            <p:nvPr>
              <p:custDataLst>
                <p:tags r:id="rId60"/>
              </p:custDataLst>
            </p:nvPr>
          </p:nvSpPr>
          <p:spPr bwMode="auto">
            <a:xfrm>
              <a:off x="244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07" name="Oval 72"/>
            <p:cNvSpPr>
              <a:spLocks noChangeArrowheads="1"/>
            </p:cNvSpPr>
            <p:nvPr>
              <p:custDataLst>
                <p:tags r:id="rId61"/>
              </p:custDataLst>
            </p:nvPr>
          </p:nvSpPr>
          <p:spPr bwMode="auto">
            <a:xfrm>
              <a:off x="316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08" name="Oval 73"/>
            <p:cNvSpPr>
              <a:spLocks noChangeArrowheads="1"/>
            </p:cNvSpPr>
            <p:nvPr>
              <p:custDataLst>
                <p:tags r:id="rId62"/>
              </p:custDataLst>
            </p:nvPr>
          </p:nvSpPr>
          <p:spPr bwMode="auto">
            <a:xfrm>
              <a:off x="278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09" name="Oval 74"/>
            <p:cNvSpPr>
              <a:spLocks noChangeArrowheads="1"/>
            </p:cNvSpPr>
            <p:nvPr>
              <p:custDataLst>
                <p:tags r:id="rId63"/>
              </p:custDataLst>
            </p:nvPr>
          </p:nvSpPr>
          <p:spPr bwMode="auto">
            <a:xfrm>
              <a:off x="4512"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10" name="Oval 75"/>
            <p:cNvSpPr>
              <a:spLocks noChangeArrowheads="1"/>
            </p:cNvSpPr>
            <p:nvPr>
              <p:custDataLst>
                <p:tags r:id="rId64"/>
              </p:custDataLst>
            </p:nvPr>
          </p:nvSpPr>
          <p:spPr bwMode="auto">
            <a:xfrm>
              <a:off x="4224"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11" name="Oval 76"/>
            <p:cNvSpPr>
              <a:spLocks noChangeArrowheads="1"/>
            </p:cNvSpPr>
            <p:nvPr>
              <p:custDataLst>
                <p:tags r:id="rId65"/>
              </p:custDataLst>
            </p:nvPr>
          </p:nvSpPr>
          <p:spPr bwMode="auto">
            <a:xfrm>
              <a:off x="3888"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712" name="Oval 77"/>
            <p:cNvSpPr>
              <a:spLocks noChangeArrowheads="1"/>
            </p:cNvSpPr>
            <p:nvPr>
              <p:custDataLst>
                <p:tags r:id="rId66"/>
              </p:custDataLst>
            </p:nvPr>
          </p:nvSpPr>
          <p:spPr bwMode="auto">
            <a:xfrm>
              <a:off x="3552" y="1680"/>
              <a:ext cx="192" cy="192"/>
            </a:xfrm>
            <a:prstGeom prst="ellipse">
              <a:avLst/>
            </a:prstGeom>
            <a:solidFill>
              <a:schemeClr val="accent1"/>
            </a:solidFill>
            <a:ln w="9525">
              <a:solidFill>
                <a:schemeClr val="tx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
        <p:nvSpPr>
          <p:cNvPr id="71693" name="Rectangle 78"/>
          <p:cNvSpPr>
            <a:spLocks noChangeArrowheads="1"/>
          </p:cNvSpPr>
          <p:nvPr>
            <p:custDataLst>
              <p:tags r:id="rId67"/>
            </p:custDataLst>
          </p:nvPr>
        </p:nvSpPr>
        <p:spPr bwMode="auto">
          <a:xfrm>
            <a:off x="1447800" y="1828800"/>
            <a:ext cx="2286000" cy="762000"/>
          </a:xfrm>
          <a:prstGeom prst="rect">
            <a:avLst/>
          </a:prstGeom>
          <a:noFill/>
          <a:ln w="38100">
            <a:solidFill>
              <a:srgbClr val="FF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zh-CN" sz="2400">
              <a:latin typeface="Times New Roman" panose="02020603050405020304" pitchFamily="18" charset="0"/>
            </a:endParaRPr>
          </a:p>
        </p:txBody>
      </p:sp>
      <p:pic>
        <p:nvPicPr>
          <p:cNvPr id="71694" name="Picture 93" descr="http://image.cn.made-in-china.com/2f0j01vBoEuditHgkh/%E7%A6%BB%E5%BF%83%E7%AE%A1%E7%9B%92.jpg"/>
          <p:cNvPicPr>
            <a:picLocks noChangeAspect="1"/>
          </p:cNvPicPr>
          <p:nvPr>
            <p:custDataLst>
              <p:tags r:id="rId68"/>
            </p:custDataLst>
          </p:nvPr>
        </p:nvPicPr>
        <p:blipFill>
          <a:blip r:embed="rId69">
            <a:extLst>
              <a:ext uri="{28A0092B-C50C-407E-A947-70E740481C1C}">
                <a14:useLocalDpi xmlns:a14="http://schemas.microsoft.com/office/drawing/2010/main" val="0"/>
              </a:ext>
            </a:extLst>
          </a:blip>
          <a:srcRect/>
          <a:stretch>
            <a:fillRect/>
          </a:stretch>
        </p:blipFill>
        <p:spPr bwMode="auto">
          <a:xfrm>
            <a:off x="4953000" y="4648200"/>
            <a:ext cx="3124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5" name="AutoShape 95" descr="http://img3.imgtn.bdimg.com/it/u=1411875731,1572604102&amp;fm=23&amp;gp=0.jpg"/>
          <p:cNvSpPr>
            <a:spLocks noChangeAspect="1"/>
          </p:cNvSpPr>
          <p:nvPr>
            <p:custDataLst>
              <p:tags r:id="rId70"/>
            </p:custDataLst>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696" name="AutoShape 97" descr="http://img3.imgtn.bdimg.com/it/u=1411875731,1572604102&amp;fm=23&amp;gp=0.jpg"/>
          <p:cNvSpPr>
            <a:spLocks noChangeAspect="1"/>
          </p:cNvSpPr>
          <p:nvPr>
            <p:custDataLst>
              <p:tags r:id="rId71"/>
            </p:custDataLst>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71697" name="AutoShape 99" descr="http://img3.imgtn.bdimg.com/it/u=1411875731,1572604102&amp;fm=23&amp;gp=0.jpg"/>
          <p:cNvSpPr>
            <a:spLocks noChangeAspect="1"/>
          </p:cNvSpPr>
          <p:nvPr>
            <p:custDataLst>
              <p:tags r:id="rId72"/>
            </p:custDataLst>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pic>
        <p:nvPicPr>
          <p:cNvPr id="71698" name="Picture 101" descr="http://img24.hc360.cn/24/busin/151/057/b/24-151057884.jpg"/>
          <p:cNvPicPr>
            <a:picLocks noChangeAspect="1"/>
          </p:cNvPicPr>
          <p:nvPr>
            <p:custDataLst>
              <p:tags r:id="rId73"/>
            </p:custDataLst>
          </p:nvPr>
        </p:nvPicPr>
        <p:blipFill>
          <a:blip r:embed="rId74" cstate="print">
            <a:extLst>
              <a:ext uri="{28A0092B-C50C-407E-A947-70E740481C1C}">
                <a14:useLocalDpi xmlns:a14="http://schemas.microsoft.com/office/drawing/2010/main" val="0"/>
              </a:ext>
            </a:extLst>
          </a:blip>
          <a:srcRect l="7317" t="13657" r="4878" b="6396"/>
          <a:stretch>
            <a:fillRect/>
          </a:stretch>
        </p:blipFill>
        <p:spPr bwMode="auto">
          <a:xfrm>
            <a:off x="3276600" y="5562600"/>
            <a:ext cx="18653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99" name="标题 79"/>
          <p:cNvSpPr>
            <a:spLocks noGrp="1"/>
          </p:cNvSpPr>
          <p:nvPr>
            <p:ph type="title"/>
          </p:nvPr>
        </p:nvSpPr>
        <p:spPr>
          <a:xfrm>
            <a:off x="457200" y="381000"/>
            <a:ext cx="8229600" cy="1143000"/>
          </a:xfrm>
        </p:spPr>
        <p:txBody>
          <a:bodyPr/>
          <a:lstStyle/>
          <a:p>
            <a:r>
              <a:rPr lang="zh-CN" altLang="en-US" smtClean="0">
                <a:latin typeface="Arial" panose="020B0604020202020204" pitchFamily="34" charset="0"/>
              </a:rPr>
              <a:t>样品保存</a:t>
            </a:r>
            <a:br>
              <a:rPr lang="zh-CN" altLang="en-US" smtClean="0">
                <a:latin typeface="Arial" panose="020B0604020202020204" pitchFamily="34" charset="0"/>
              </a:rPr>
            </a:br>
            <a:endParaRPr lang="zh-CN" altLang="en-US" smtClean="0"/>
          </a:p>
        </p:txBody>
      </p:sp>
      <p:sp>
        <p:nvSpPr>
          <p:cNvPr id="71700" name="内容占位符 80"/>
          <p:cNvSpPr>
            <a:spLocks noGrp="1"/>
          </p:cNvSpPr>
          <p:nvPr>
            <p:ph idx="1"/>
          </p:nvPr>
        </p:nvSpPr>
        <p:spPr>
          <a:xfrm>
            <a:off x="914400" y="1219200"/>
            <a:ext cx="7848600" cy="533400"/>
          </a:xfrm>
        </p:spPr>
        <p:txBody>
          <a:bodyPr/>
          <a:lstStyle/>
          <a:p>
            <a:pPr>
              <a:buFontTx/>
              <a:buNone/>
            </a:pPr>
            <a:r>
              <a:rPr lang="zh-CN" altLang="en-US" smtClean="0"/>
              <a:t>按要求标记个人样品，放入样品盒中</a:t>
            </a:r>
            <a:r>
              <a:rPr lang="en-US" altLang="zh-CN" smtClean="0"/>
              <a:t>-20</a:t>
            </a:r>
            <a:r>
              <a:rPr lang="en-US" altLang="zh-CN" smtClean="0">
                <a:latin typeface="Times New Roman" panose="02020603050405020304" pitchFamily="18" charset="0"/>
                <a:cs typeface="Times New Roman" panose="02020603050405020304" pitchFamily="18" charset="0"/>
              </a:rPr>
              <a:t>˚C</a:t>
            </a:r>
            <a:r>
              <a:rPr lang="zh-CN" altLang="en-US" smtClean="0">
                <a:latin typeface="Times New Roman" panose="02020603050405020304" pitchFamily="18" charset="0"/>
                <a:cs typeface="Times New Roman" panose="02020603050405020304" pitchFamily="18" charset="0"/>
              </a:rPr>
              <a:t>保存。</a:t>
            </a:r>
            <a:endParaRPr lang="zh-CN" altLang="en-US" smtClean="0"/>
          </a:p>
        </p:txBody>
      </p:sp>
    </p:spTree>
    <p:custDataLst>
      <p:tags r:id="rId75"/>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4"/>
          <p:cNvSpPr>
            <a:spLocks noChangeArrowheads="1"/>
          </p:cNvSpPr>
          <p:nvPr>
            <p:custDataLst>
              <p:tags r:id="rId1"/>
            </p:custDataLst>
          </p:nvPr>
        </p:nvSpPr>
        <p:spPr bwMode="auto">
          <a:xfrm>
            <a:off x="609600" y="1371600"/>
            <a:ext cx="7848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Font typeface="Arial" panose="020B0604020202020204" pitchFamily="34" charset="0"/>
              <a:buChar char="•"/>
            </a:pPr>
            <a:endParaRPr lang="en-US" altLang="zh-CN" sz="3200" b="1">
              <a:solidFill>
                <a:srgbClr val="000000"/>
              </a:solidFill>
              <a:latin typeface="宋体" panose="02010600030101010101" pitchFamily="2" charset="-122"/>
            </a:endParaRPr>
          </a:p>
        </p:txBody>
      </p:sp>
      <p:sp>
        <p:nvSpPr>
          <p:cNvPr id="73731" name="标题 4"/>
          <p:cNvSpPr>
            <a:spLocks noGrp="1"/>
          </p:cNvSpPr>
          <p:nvPr>
            <p:ph type="title"/>
          </p:nvPr>
        </p:nvSpPr>
        <p:spPr>
          <a:xfrm>
            <a:off x="457200" y="381000"/>
            <a:ext cx="8229600" cy="1143000"/>
          </a:xfrm>
        </p:spPr>
        <p:txBody>
          <a:bodyPr/>
          <a:lstStyle/>
          <a:p>
            <a:r>
              <a:rPr lang="zh-CN" altLang="en-US" smtClean="0">
                <a:solidFill>
                  <a:srgbClr val="FF0000"/>
                </a:solidFill>
                <a:latin typeface="Arial" panose="020B0604020202020204" pitchFamily="34" charset="0"/>
              </a:rPr>
              <a:t>实验安排</a:t>
            </a:r>
            <a:br>
              <a:rPr lang="en-US" altLang="zh-CN" smtClean="0">
                <a:solidFill>
                  <a:srgbClr val="FF0000"/>
                </a:solidFill>
                <a:latin typeface="Arial" panose="020B0604020202020204" pitchFamily="34" charset="0"/>
              </a:rPr>
            </a:br>
            <a:endParaRPr lang="zh-CN" altLang="en-US" smtClean="0"/>
          </a:p>
        </p:txBody>
      </p:sp>
      <p:sp>
        <p:nvSpPr>
          <p:cNvPr id="6" name="内容占位符 5"/>
          <p:cNvSpPr>
            <a:spLocks noGrp="1"/>
          </p:cNvSpPr>
          <p:nvPr>
            <p:ph idx="1"/>
          </p:nvPr>
        </p:nvSpPr>
        <p:spPr>
          <a:xfrm>
            <a:off x="914400" y="1600200"/>
            <a:ext cx="8229600" cy="4525963"/>
          </a:xfrm>
        </p:spPr>
        <p:txBody>
          <a:bodyPr/>
          <a:lstStyle/>
          <a:p>
            <a:pPr>
              <a:lnSpc>
                <a:spcPct val="150000"/>
              </a:lnSpc>
              <a:buFont typeface="Wingdings" panose="05000000000000000000" pitchFamily="2" charset="2"/>
              <a:buChar char="u"/>
              <a:defRPr/>
            </a:pPr>
            <a:r>
              <a:rPr lang="zh-CN" altLang="en-US" dirty="0" smtClean="0"/>
              <a:t>每人提取质粒</a:t>
            </a:r>
            <a:r>
              <a:rPr lang="en-US" altLang="zh-CN" dirty="0" smtClean="0"/>
              <a:t>1</a:t>
            </a:r>
            <a:r>
              <a:rPr lang="zh-CN" altLang="en-US" dirty="0" smtClean="0"/>
              <a:t>份（</a:t>
            </a:r>
            <a:r>
              <a:rPr lang="en-US" altLang="zh-CN" dirty="0" smtClean="0"/>
              <a:t>pET28a</a:t>
            </a:r>
            <a:r>
              <a:rPr lang="zh-CN" altLang="en-US" dirty="0" smtClean="0"/>
              <a:t>或</a:t>
            </a:r>
            <a:r>
              <a:rPr lang="en-US" altLang="zh-CN" dirty="0" smtClean="0"/>
              <a:t>pEGFP-N3</a:t>
            </a:r>
            <a:r>
              <a:rPr lang="zh-CN" altLang="en-US" dirty="0" smtClean="0"/>
              <a:t>）</a:t>
            </a:r>
            <a:endParaRPr lang="en-US" altLang="zh-CN" dirty="0" smtClean="0"/>
          </a:p>
          <a:p>
            <a:pPr marL="685800">
              <a:lnSpc>
                <a:spcPct val="150000"/>
              </a:lnSpc>
              <a:buFont typeface="Wingdings" panose="05000000000000000000" pitchFamily="2" charset="2"/>
              <a:buChar char="u"/>
              <a:defRPr/>
            </a:pPr>
            <a:r>
              <a:rPr lang="en-US" altLang="zh-CN" dirty="0" smtClean="0">
                <a:solidFill>
                  <a:srgbClr val="FF0000"/>
                </a:solidFill>
              </a:rPr>
              <a:t>A1/B1</a:t>
            </a:r>
            <a:r>
              <a:rPr lang="zh-CN" altLang="en-US" dirty="0" smtClean="0"/>
              <a:t>每人提取</a:t>
            </a:r>
            <a:r>
              <a:rPr lang="en-US" altLang="zh-CN" dirty="0" smtClean="0">
                <a:solidFill>
                  <a:srgbClr val="FF0000"/>
                </a:solidFill>
              </a:rPr>
              <a:t>pET28a </a:t>
            </a:r>
            <a:r>
              <a:rPr lang="en-US" altLang="zh-CN" dirty="0" smtClean="0"/>
              <a:t>1</a:t>
            </a:r>
            <a:r>
              <a:rPr lang="zh-CN" altLang="en-US" dirty="0" smtClean="0"/>
              <a:t>份</a:t>
            </a:r>
            <a:endParaRPr lang="en-US" altLang="zh-CN" dirty="0" smtClean="0"/>
          </a:p>
          <a:p>
            <a:pPr marL="685800">
              <a:lnSpc>
                <a:spcPct val="150000"/>
              </a:lnSpc>
              <a:buFont typeface="Wingdings" panose="05000000000000000000" pitchFamily="2" charset="2"/>
              <a:buChar char="u"/>
              <a:defRPr/>
            </a:pPr>
            <a:r>
              <a:rPr lang="en-US" altLang="zh-CN" dirty="0" smtClean="0">
                <a:solidFill>
                  <a:srgbClr val="FF0000"/>
                </a:solidFill>
              </a:rPr>
              <a:t>A2/B2</a:t>
            </a:r>
            <a:r>
              <a:rPr lang="zh-CN" altLang="en-US" dirty="0" smtClean="0"/>
              <a:t>每人提取</a:t>
            </a:r>
            <a:r>
              <a:rPr lang="en-US" altLang="zh-CN" dirty="0" smtClean="0">
                <a:solidFill>
                  <a:srgbClr val="FF0000"/>
                </a:solidFill>
              </a:rPr>
              <a:t>pEGFP-N3</a:t>
            </a:r>
            <a:r>
              <a:rPr lang="en-US" altLang="zh-CN" dirty="0" smtClean="0">
                <a:solidFill>
                  <a:srgbClr val="00B0F0"/>
                </a:solidFill>
              </a:rPr>
              <a:t> </a:t>
            </a:r>
            <a:r>
              <a:rPr lang="en-US" altLang="zh-CN" dirty="0" smtClean="0"/>
              <a:t>1</a:t>
            </a:r>
            <a:r>
              <a:rPr lang="zh-CN" altLang="en-US" dirty="0" smtClean="0"/>
              <a:t>份</a:t>
            </a:r>
            <a:endParaRPr lang="zh-CN" altLang="en-US" dirty="0" smtClean="0"/>
          </a:p>
          <a:p>
            <a:pPr>
              <a:lnSpc>
                <a:spcPct val="150000"/>
              </a:lnSpc>
              <a:buFont typeface="Wingdings" panose="05000000000000000000" pitchFamily="2" charset="2"/>
              <a:buChar char="u"/>
              <a:defRPr/>
            </a:pPr>
            <a:r>
              <a:rPr lang="zh-CN" altLang="en-US" dirty="0" smtClean="0"/>
              <a:t>溶液每大组一套</a:t>
            </a:r>
            <a:endParaRPr lang="zh-CN" altLang="en-US" dirty="0" smtClean="0"/>
          </a:p>
          <a:p>
            <a:pPr>
              <a:lnSpc>
                <a:spcPct val="150000"/>
              </a:lnSpc>
              <a:buFont typeface="Wingdings" panose="05000000000000000000" pitchFamily="2" charset="2"/>
              <a:buChar char="u"/>
              <a:defRPr/>
            </a:pPr>
            <a:r>
              <a:rPr lang="zh-CN" altLang="en-US" dirty="0" smtClean="0"/>
              <a:t>枪每</a:t>
            </a:r>
            <a:r>
              <a:rPr lang="en-US" altLang="zh-CN" dirty="0" smtClean="0"/>
              <a:t>2</a:t>
            </a:r>
            <a:r>
              <a:rPr lang="zh-CN" altLang="en-US" dirty="0" smtClean="0"/>
              <a:t>人一套</a:t>
            </a:r>
            <a:endParaRPr lang="zh-CN" altLang="en-US" dirty="0" smtClean="0"/>
          </a:p>
          <a:p>
            <a:pPr>
              <a:lnSpc>
                <a:spcPct val="150000"/>
              </a:lnSpc>
              <a:buFont typeface="Wingdings" panose="05000000000000000000" pitchFamily="2" charset="2"/>
              <a:buChar char="u"/>
              <a:defRPr/>
            </a:pPr>
            <a:r>
              <a:rPr lang="en-US" altLang="zh-CN" dirty="0" smtClean="0"/>
              <a:t>Tips 2</a:t>
            </a:r>
            <a:r>
              <a:rPr lang="zh-CN" altLang="en-US" dirty="0" smtClean="0"/>
              <a:t>人一套（</a:t>
            </a:r>
            <a:r>
              <a:rPr lang="en-US" altLang="zh-CN" dirty="0" smtClean="0"/>
              <a:t>3</a:t>
            </a:r>
            <a:r>
              <a:rPr lang="zh-CN" altLang="en-US" dirty="0" smtClean="0"/>
              <a:t>盒）</a:t>
            </a:r>
            <a:endParaRPr lang="zh-CN" altLang="en-US" dirty="0" smtClean="0"/>
          </a:p>
          <a:p>
            <a:pPr>
              <a:defRPr/>
            </a:pPr>
            <a:endParaRPr lang="zh-CN" altLang="en-US" dirty="0"/>
          </a:p>
        </p:txBody>
      </p:sp>
      <p:sp>
        <p:nvSpPr>
          <p:cNvPr id="73733" name="Line 7"/>
          <p:cNvSpPr>
            <a:spLocks noChangeShapeType="1"/>
          </p:cNvSpPr>
          <p:nvPr>
            <p:custDataLst>
              <p:tags r:id="rId2"/>
            </p:custDataLst>
          </p:nvPr>
        </p:nvSpPr>
        <p:spPr bwMode="auto">
          <a:xfrm>
            <a:off x="0" y="990600"/>
            <a:ext cx="9144000"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思考题</a:t>
            </a:r>
            <a:endParaRPr lang="zh-CN" altLang="en-US" dirty="0"/>
          </a:p>
        </p:txBody>
      </p:sp>
      <p:sp>
        <p:nvSpPr>
          <p:cNvPr id="3" name="内容占位符 2"/>
          <p:cNvSpPr>
            <a:spLocks noGrp="1"/>
          </p:cNvSpPr>
          <p:nvPr>
            <p:ph idx="1"/>
          </p:nvPr>
        </p:nvSpPr>
        <p:spPr/>
        <p:txBody>
          <a:bodyPr/>
          <a:lstStyle/>
          <a:p>
            <a:endParaRPr lang="en-US" altLang="zh-CN" dirty="0" smtClean="0"/>
          </a:p>
          <a:p>
            <a:pPr marL="457200" indent="-457200">
              <a:lnSpc>
                <a:spcPct val="150000"/>
              </a:lnSpc>
              <a:buFont typeface="+mj-lt"/>
              <a:buAutoNum type="arabicPeriod"/>
            </a:pPr>
            <a:r>
              <a:rPr lang="zh-CN" altLang="en-US" dirty="0"/>
              <a:t>简要叙述溶液</a:t>
            </a:r>
            <a:r>
              <a:rPr lang="en-US" altLang="zh-CN" dirty="0"/>
              <a:t>Ι</a:t>
            </a:r>
            <a:r>
              <a:rPr lang="zh-CN" altLang="en-US" dirty="0"/>
              <a:t>、 溶液 </a:t>
            </a:r>
            <a:r>
              <a:rPr lang="en-US" altLang="zh-CN" dirty="0"/>
              <a:t>II </a:t>
            </a:r>
            <a:r>
              <a:rPr lang="zh-CN" altLang="en-US" dirty="0"/>
              <a:t>、溶液</a:t>
            </a:r>
            <a:r>
              <a:rPr lang="en-US" altLang="zh-CN" dirty="0" smtClean="0"/>
              <a:t>Ⅲ</a:t>
            </a:r>
            <a:r>
              <a:rPr lang="zh-CN" altLang="en-US" dirty="0" smtClean="0"/>
              <a:t>的作用，解释其加入反应体系后出现</a:t>
            </a:r>
            <a:r>
              <a:rPr lang="zh-CN" altLang="en-US" dirty="0"/>
              <a:t>的</a:t>
            </a:r>
            <a:r>
              <a:rPr lang="zh-CN" altLang="en-US" dirty="0" smtClean="0"/>
              <a:t>现象及其成因。</a:t>
            </a:r>
            <a:endParaRPr lang="en-US" altLang="zh-CN" dirty="0" smtClean="0"/>
          </a:p>
          <a:p>
            <a:pPr marL="457200" indent="-457200">
              <a:lnSpc>
                <a:spcPct val="150000"/>
              </a:lnSpc>
              <a:buFont typeface="+mj-lt"/>
              <a:buAutoNum type="arabicPeriod"/>
            </a:pPr>
            <a:r>
              <a:rPr lang="zh-CN" altLang="en-US" dirty="0" smtClean="0"/>
              <a:t>简要叙述酚</a:t>
            </a:r>
            <a:r>
              <a:rPr lang="en-US" altLang="zh-CN" dirty="0" smtClean="0"/>
              <a:t>/</a:t>
            </a:r>
            <a:r>
              <a:rPr lang="zh-CN" altLang="en-US" dirty="0" smtClean="0"/>
              <a:t>氯仿抽提</a:t>
            </a:r>
            <a:r>
              <a:rPr lang="en-US" altLang="zh-CN" dirty="0" smtClean="0"/>
              <a:t>DNA</a:t>
            </a:r>
            <a:r>
              <a:rPr lang="zh-CN" altLang="en-US" dirty="0" smtClean="0"/>
              <a:t>体系后出现的现象及其成因。</a:t>
            </a:r>
            <a:endParaRPr lang="en-US" altLang="zh-CN" dirty="0" smtClean="0"/>
          </a:p>
          <a:p>
            <a:pPr marL="457200" indent="-457200">
              <a:lnSpc>
                <a:spcPct val="150000"/>
              </a:lnSpc>
              <a:buFont typeface="+mj-lt"/>
              <a:buAutoNum type="arabicPeriod"/>
            </a:pPr>
            <a:r>
              <a:rPr lang="zh-CN" altLang="en-US" dirty="0" smtClean="0"/>
              <a:t>沉淀</a:t>
            </a:r>
            <a:r>
              <a:rPr lang="en-US" altLang="zh-CN" dirty="0" smtClean="0"/>
              <a:t>DNA</a:t>
            </a:r>
            <a:r>
              <a:rPr lang="zh-CN" altLang="en-US" dirty="0" smtClean="0"/>
              <a:t>时为什么要用无水乙醇及在高盐、低温条件下进行。</a:t>
            </a:r>
            <a:endParaRPr lang="en-US" altLang="zh-CN" dirty="0" smtClean="0"/>
          </a:p>
          <a:p>
            <a:endParaRPr lang="zh-CN" altLang="en-US" dirty="0"/>
          </a:p>
        </p:txBody>
      </p:sp>
      <p:sp>
        <p:nvSpPr>
          <p:cNvPr id="4" name="Line 9"/>
          <p:cNvSpPr>
            <a:spLocks noChangeShapeType="1"/>
          </p:cNvSpPr>
          <p:nvPr>
            <p:custDataLst>
              <p:tags r:id="rId1"/>
            </p:custDataLst>
          </p:nvPr>
        </p:nvSpPr>
        <p:spPr bwMode="auto">
          <a:xfrm>
            <a:off x="0" y="1219258"/>
            <a:ext cx="9144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武汉大学校徽"/>
          <p:cNvPicPr>
            <a:picLocks noChangeAspect="1"/>
          </p:cNvPicPr>
          <p:nvPr>
            <p:custDataLst>
              <p:tags r:id="rId1"/>
            </p:custDataLst>
          </p:nvPr>
        </p:nvPicPr>
        <p:blipFill>
          <a:blip r:embed="rId2">
            <a:lum bright="64000" contrast="-52000"/>
            <a:extLst>
              <a:ext uri="{28A0092B-C50C-407E-A947-70E740481C1C}">
                <a14:useLocalDpi xmlns:a14="http://schemas.microsoft.com/office/drawing/2010/main" val="0"/>
              </a:ext>
            </a:extLst>
          </a:blip>
          <a:srcRect l="12000" t="12000" r="12000" b="12000"/>
          <a:stretch>
            <a:fillRect/>
          </a:stretch>
        </p:blipFill>
        <p:spPr bwMode="auto">
          <a:xfrm>
            <a:off x="22733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3" name="Rectangle 3"/>
          <p:cNvSpPr>
            <a:spLocks noChangeArrowheads="1"/>
          </p:cNvSpPr>
          <p:nvPr>
            <p:custDataLst>
              <p:tags r:id="rId3"/>
            </p:custDataLst>
          </p:nvPr>
        </p:nvSpPr>
        <p:spPr bwMode="auto">
          <a:xfrm>
            <a:off x="444500" y="836613"/>
            <a:ext cx="8223250" cy="304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ct val="160000"/>
              </a:lnSpc>
            </a:pPr>
            <a:r>
              <a:rPr lang="zh-CN" altLang="en-US" sz="7200" b="1">
                <a:solidFill>
                  <a:schemeClr val="tx2"/>
                </a:solidFill>
                <a:ea typeface="隶书" panose="02010509060101010101" pitchFamily="49" charset="-122"/>
              </a:rPr>
              <a:t>开始工作吧！</a:t>
            </a:r>
            <a:br>
              <a:rPr lang="zh-CN" altLang="en-US" sz="6000">
                <a:solidFill>
                  <a:schemeClr val="tx2"/>
                </a:solidFill>
              </a:rPr>
            </a:br>
            <a:r>
              <a:rPr lang="en-US" altLang="zh-CN" sz="6000" b="1" i="1">
                <a:solidFill>
                  <a:srgbClr val="E62606"/>
                </a:solidFill>
                <a:latin typeface="Courier New" panose="02070309020205020404" pitchFamily="49" charset="0"/>
              </a:rPr>
              <a:t>LET’S BEGIN NOW</a:t>
            </a:r>
            <a:r>
              <a:rPr lang="zh-CN" altLang="en-US" sz="6000" b="1" i="1">
                <a:solidFill>
                  <a:srgbClr val="E62606"/>
                </a:solidFill>
                <a:latin typeface="Courier New" panose="02070309020205020404" pitchFamily="49" charset="0"/>
              </a:rPr>
              <a:t>！</a:t>
            </a:r>
            <a:endParaRPr lang="zh-CN" altLang="en-US" sz="6000" b="1" i="1">
              <a:solidFill>
                <a:srgbClr val="E62606"/>
              </a:solidFill>
              <a:latin typeface="Courier New" panose="02070309020205020404" pitchFamily="49" charset="0"/>
            </a:endParaRPr>
          </a:p>
        </p:txBody>
      </p:sp>
      <p:pic>
        <p:nvPicPr>
          <p:cNvPr id="92164" name="Picture 4" descr="PE01616_"/>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2819400" y="3810000"/>
            <a:ext cx="29718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5" name="标题 4"/>
          <p:cNvSpPr>
            <a:spLocks noGrp="1"/>
          </p:cNvSpPr>
          <p:nvPr>
            <p:ph type="title"/>
          </p:nvPr>
        </p:nvSpPr>
        <p:spPr/>
        <p:txBody>
          <a:bodyPr/>
          <a:lstStyle/>
          <a:p>
            <a:endParaRPr lang="zh-CN" altLang="en-US" smtClean="0"/>
          </a:p>
        </p:txBody>
      </p:sp>
      <p:sp>
        <p:nvSpPr>
          <p:cNvPr id="92166" name="内容占位符 5"/>
          <p:cNvSpPr>
            <a:spLocks noGrp="1"/>
          </p:cNvSpPr>
          <p:nvPr>
            <p:ph idx="1"/>
          </p:nvPr>
        </p:nvSpPr>
        <p:spPr/>
        <p:txBody>
          <a:bodyPr/>
          <a:lstStyle/>
          <a:p>
            <a:endParaRPr lang="zh-CN" altLang="en-US" smtClean="0"/>
          </a:p>
        </p:txBody>
      </p:sp>
    </p:spTree>
    <p:custDataLst>
      <p:tags r:id="rId6"/>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4" descr="武大LOGO"/>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76200" y="66675"/>
            <a:ext cx="47339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Rectangle 5"/>
          <p:cNvSpPr>
            <a:spLocks noChangeArrowheads="1"/>
          </p:cNvSpPr>
          <p:nvPr>
            <p:custDataLst>
              <p:tags r:id="rId3"/>
            </p:custDataLst>
          </p:nvPr>
        </p:nvSpPr>
        <p:spPr bwMode="auto">
          <a:xfrm>
            <a:off x="4483100" y="3041650"/>
            <a:ext cx="4432300" cy="1682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zh-CN" altLang="en-US" sz="4400" b="1" dirty="0">
                <a:solidFill>
                  <a:schemeClr val="tx2"/>
                </a:solidFill>
                <a:latin typeface="黑体" panose="02010609060101010101" charset="-122"/>
                <a:ea typeface="黑体" panose="02010609060101010101" charset="-122"/>
              </a:rPr>
              <a:t>背景理论知识</a:t>
            </a:r>
            <a:endParaRPr lang="zh-CN" altLang="en-US" sz="4400" b="1" dirty="0">
              <a:solidFill>
                <a:schemeClr val="tx2"/>
              </a:solidFill>
              <a:latin typeface="黑体" panose="02010609060101010101" charset="-122"/>
              <a:ea typeface="黑体" panose="02010609060101010101" charset="-122"/>
            </a:endParaRPr>
          </a:p>
        </p:txBody>
      </p:sp>
      <p:sp>
        <p:nvSpPr>
          <p:cNvPr id="75780" name="Line 6"/>
          <p:cNvSpPr>
            <a:spLocks noChangeShapeType="1"/>
          </p:cNvSpPr>
          <p:nvPr>
            <p:custDataLst>
              <p:tags r:id="rId4"/>
            </p:custDataLst>
          </p:nvPr>
        </p:nvSpPr>
        <p:spPr bwMode="auto">
          <a:xfrm>
            <a:off x="0" y="4419600"/>
            <a:ext cx="91440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5781" name="标题 4"/>
          <p:cNvSpPr>
            <a:spLocks noGrp="1"/>
          </p:cNvSpPr>
          <p:nvPr>
            <p:ph type="title"/>
          </p:nvPr>
        </p:nvSpPr>
        <p:spPr/>
        <p:txBody>
          <a:bodyPr/>
          <a:lstStyle/>
          <a:p>
            <a:endParaRPr lang="zh-CN" altLang="en-US" smtClean="0"/>
          </a:p>
        </p:txBody>
      </p:sp>
      <p:sp>
        <p:nvSpPr>
          <p:cNvPr id="75782" name="内容占位符 5"/>
          <p:cNvSpPr>
            <a:spLocks noGrp="1"/>
          </p:cNvSpPr>
          <p:nvPr>
            <p:ph idx="1"/>
          </p:nvPr>
        </p:nvSpPr>
        <p:spPr/>
        <p:txBody>
          <a:bodyPr/>
          <a:lstStyle/>
          <a:p>
            <a:endParaRPr lang="zh-CN" altLang="en-US" dirty="0" smtClean="0"/>
          </a:p>
        </p:txBody>
      </p:sp>
    </p:spTree>
    <p:custDataLst>
      <p:tags r:id="rId5"/>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6"/>
          <p:cNvSpPr>
            <a:spLocks noChangeArrowheads="1"/>
          </p:cNvSpPr>
          <p:nvPr>
            <p:custDataLst>
              <p:tags r:id="rId1"/>
            </p:custDataLst>
          </p:nvPr>
        </p:nvSpPr>
        <p:spPr bwMode="auto">
          <a:xfrm>
            <a:off x="1046163" y="2168525"/>
            <a:ext cx="67945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14350" indent="-5143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Font typeface="Arial" panose="020B0604020202020204" pitchFamily="34" charset="0"/>
              <a:buAutoNum type="arabicPeriod"/>
            </a:pPr>
            <a:endParaRPr lang="zh-CN" altLang="en-US" sz="3200" b="1">
              <a:latin typeface="宋体" panose="02010600030101010101" pitchFamily="2" charset="-122"/>
            </a:endParaRPr>
          </a:p>
          <a:p>
            <a:pPr>
              <a:lnSpc>
                <a:spcPct val="150000"/>
              </a:lnSpc>
              <a:spcBef>
                <a:spcPct val="20000"/>
              </a:spcBef>
            </a:pPr>
            <a:endParaRPr lang="zh-CN" altLang="en-US" sz="3200" b="1">
              <a:latin typeface="宋体" panose="02010600030101010101" pitchFamily="2" charset="-122"/>
            </a:endParaRPr>
          </a:p>
        </p:txBody>
      </p:sp>
      <p:sp>
        <p:nvSpPr>
          <p:cNvPr id="5129" name="Rectangle 9"/>
          <p:cNvSpPr>
            <a:spLocks noChangeArrowheads="1"/>
          </p:cNvSpPr>
          <p:nvPr>
            <p:custDataLst>
              <p:tags r:id="rId2"/>
            </p:custDataLst>
          </p:nvPr>
        </p:nvSpPr>
        <p:spPr bwMode="auto">
          <a:xfrm>
            <a:off x="2235200" y="609600"/>
            <a:ext cx="4648200" cy="762000"/>
          </a:xfrm>
          <a:prstGeom prst="rect">
            <a:avLst/>
          </a:prstGeom>
          <a:noFill/>
          <a:ln w="9525">
            <a:noFill/>
            <a:miter lim="800000"/>
          </a:ln>
          <a:effectLst/>
        </p:spPr>
        <p:txBody>
          <a:bodyPr anchor="ctr"/>
          <a:lstStyle/>
          <a:p>
            <a:pPr algn="ctr">
              <a:defRPr/>
            </a:pPr>
            <a:endParaRPr lang="zh-CN" altLang="en-US" sz="4400" b="1" dirty="0">
              <a:solidFill>
                <a:srgbClr val="FF0000"/>
              </a:solidFill>
              <a:effectLst>
                <a:outerShdw blurRad="38100" dist="38100" dir="2700000" algn="tl">
                  <a:srgbClr val="C0C0C0"/>
                </a:outerShdw>
              </a:effectLst>
            </a:endParaRPr>
          </a:p>
        </p:txBody>
      </p:sp>
      <p:sp>
        <p:nvSpPr>
          <p:cNvPr id="59396" name="标题 6"/>
          <p:cNvSpPr>
            <a:spLocks noGrp="1"/>
          </p:cNvSpPr>
          <p:nvPr>
            <p:ph type="title"/>
          </p:nvPr>
        </p:nvSpPr>
        <p:spPr>
          <a:xfrm>
            <a:off x="457200" y="457200"/>
            <a:ext cx="8229600" cy="1143000"/>
          </a:xfrm>
        </p:spPr>
        <p:txBody>
          <a:bodyPr/>
          <a:lstStyle/>
          <a:p>
            <a:r>
              <a:rPr lang="zh-CN" altLang="en-US" smtClean="0"/>
              <a:t>实 验 目 的</a:t>
            </a:r>
            <a:br>
              <a:rPr lang="zh-CN" altLang="en-US" smtClean="0"/>
            </a:br>
            <a:endParaRPr lang="zh-CN" altLang="en-US" smtClean="0"/>
          </a:p>
        </p:txBody>
      </p:sp>
      <p:sp>
        <p:nvSpPr>
          <p:cNvPr id="59397" name="内容占位符 7"/>
          <p:cNvSpPr>
            <a:spLocks noGrp="1"/>
          </p:cNvSpPr>
          <p:nvPr>
            <p:ph idx="1"/>
          </p:nvPr>
        </p:nvSpPr>
        <p:spPr>
          <a:xfrm>
            <a:off x="914400" y="2057400"/>
            <a:ext cx="8229600" cy="4525963"/>
          </a:xfrm>
        </p:spPr>
        <p:txBody>
          <a:bodyPr/>
          <a:lstStyle/>
          <a:p>
            <a:pPr marL="514350" indent="-514350" eaLnBrk="1" hangingPunct="1">
              <a:lnSpc>
                <a:spcPct val="150000"/>
              </a:lnSpc>
              <a:buFontTx/>
              <a:buAutoNum type="arabicPeriod"/>
            </a:pPr>
            <a:r>
              <a:rPr lang="zh-CN" altLang="en-US" smtClean="0"/>
              <a:t>学习碱解法提取质粒</a:t>
            </a:r>
            <a:r>
              <a:rPr lang="en-US" altLang="zh-CN" smtClean="0"/>
              <a:t>DNA</a:t>
            </a:r>
            <a:r>
              <a:rPr lang="zh-CN" altLang="en-US" smtClean="0"/>
              <a:t>的基本原理</a:t>
            </a:r>
            <a:endParaRPr lang="zh-CN" altLang="en-US" smtClean="0"/>
          </a:p>
          <a:p>
            <a:pPr marL="514350" indent="-514350" eaLnBrk="1" hangingPunct="1">
              <a:lnSpc>
                <a:spcPct val="150000"/>
              </a:lnSpc>
              <a:buFontTx/>
              <a:buAutoNum type="arabicPeriod"/>
            </a:pPr>
            <a:r>
              <a:rPr lang="zh-CN" altLang="en-US" smtClean="0"/>
              <a:t>掌握快速提取小量质粒</a:t>
            </a:r>
            <a:r>
              <a:rPr lang="en-US" altLang="zh-CN" smtClean="0"/>
              <a:t>DNA</a:t>
            </a:r>
            <a:r>
              <a:rPr lang="zh-CN" altLang="en-US" smtClean="0"/>
              <a:t>的方法</a:t>
            </a:r>
            <a:endParaRPr lang="zh-CN" altLang="en-US" smtClean="0"/>
          </a:p>
        </p:txBody>
      </p:sp>
      <p:sp>
        <p:nvSpPr>
          <p:cNvPr id="59398" name="Line 7"/>
          <p:cNvSpPr>
            <a:spLocks noChangeShapeType="1"/>
          </p:cNvSpPr>
          <p:nvPr>
            <p:custDataLst>
              <p:tags r:id="rId3"/>
            </p:custDataLst>
          </p:nvPr>
        </p:nvSpPr>
        <p:spPr bwMode="auto">
          <a:xfrm>
            <a:off x="0" y="1295400"/>
            <a:ext cx="9144000"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ustDataLst>
      <p:tags r:id="rId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4" name="Rectangle 4"/>
          <p:cNvSpPr>
            <a:spLocks noChangeArrowheads="1"/>
          </p:cNvSpPr>
          <p:nvPr>
            <p:custDataLst>
              <p:tags r:id="rId1"/>
            </p:custDataLst>
          </p:nvPr>
        </p:nvSpPr>
        <p:spPr bwMode="auto">
          <a:xfrm>
            <a:off x="1142862" y="457200"/>
            <a:ext cx="3317875" cy="762000"/>
          </a:xfrm>
          <a:prstGeom prst="rect">
            <a:avLst/>
          </a:prstGeom>
          <a:noFill/>
          <a:ln w="9525">
            <a:noFill/>
            <a:miter lim="800000"/>
          </a:ln>
          <a:effectLst>
            <a:outerShdw dist="35921" dir="2700000" algn="ctr" rotWithShape="0">
              <a:schemeClr val="bg2"/>
            </a:outerShdw>
          </a:effectLst>
        </p:spPr>
        <p:txBody>
          <a:bodyPr/>
          <a:lstStyle/>
          <a:p>
            <a:pPr>
              <a:lnSpc>
                <a:spcPct val="150000"/>
              </a:lnSpc>
              <a:spcBef>
                <a:spcPct val="20000"/>
              </a:spcBef>
              <a:buClr>
                <a:schemeClr val="tx2"/>
              </a:buClr>
              <a:defRPr/>
            </a:pPr>
            <a:endParaRPr lang="zh-CN" altLang="en-US" sz="3600" b="1"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527365" name="Rectangle 5"/>
          <p:cNvSpPr>
            <a:spLocks noChangeArrowheads="1"/>
          </p:cNvSpPr>
          <p:nvPr>
            <p:custDataLst>
              <p:tags r:id="rId2"/>
            </p:custDataLst>
          </p:nvPr>
        </p:nvSpPr>
        <p:spPr bwMode="auto">
          <a:xfrm>
            <a:off x="706300" y="1695450"/>
            <a:ext cx="4483100" cy="762000"/>
          </a:xfrm>
          <a:prstGeom prst="rect">
            <a:avLst/>
          </a:prstGeom>
          <a:noFill/>
          <a:ln w="9525">
            <a:noFill/>
            <a:miter lim="800000"/>
          </a:ln>
          <a:effectLst>
            <a:outerShdw dist="35921" dir="2700000" algn="ctr" rotWithShape="0">
              <a:schemeClr val="bg2"/>
            </a:outerShdw>
          </a:effectLst>
        </p:spPr>
        <p:txBody>
          <a:bodyPr/>
          <a:lstStyle/>
          <a:p>
            <a:pPr>
              <a:lnSpc>
                <a:spcPct val="150000"/>
              </a:lnSpc>
              <a:spcBef>
                <a:spcPct val="20000"/>
              </a:spcBef>
              <a:buClr>
                <a:schemeClr val="tx2"/>
              </a:buClr>
              <a:defRPr/>
            </a:pPr>
            <a:endParaRPr lang="zh-CN" altLang="en-US" b="1"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527366" name="Rectangle 6"/>
          <p:cNvSpPr>
            <a:spLocks noChangeArrowheads="1"/>
          </p:cNvSpPr>
          <p:nvPr>
            <p:custDataLst>
              <p:tags r:id="rId3"/>
            </p:custDataLst>
          </p:nvPr>
        </p:nvSpPr>
        <p:spPr bwMode="auto">
          <a:xfrm>
            <a:off x="706300" y="2133600"/>
            <a:ext cx="3927475" cy="762000"/>
          </a:xfrm>
          <a:prstGeom prst="rect">
            <a:avLst/>
          </a:prstGeom>
          <a:noFill/>
          <a:ln w="9525">
            <a:noFill/>
            <a:miter lim="800000"/>
          </a:ln>
          <a:effectLst>
            <a:outerShdw dist="35921" dir="2700000" algn="ctr" rotWithShape="0">
              <a:schemeClr val="bg2"/>
            </a:outerShdw>
          </a:effectLst>
        </p:spPr>
        <p:txBody>
          <a:bodyPr/>
          <a:lstStyle/>
          <a:p>
            <a:pPr>
              <a:lnSpc>
                <a:spcPct val="150000"/>
              </a:lnSpc>
              <a:spcBef>
                <a:spcPct val="20000"/>
              </a:spcBef>
              <a:buClr>
                <a:schemeClr val="tx2"/>
              </a:buClr>
              <a:defRPr/>
            </a:pPr>
            <a:endParaRPr lang="zh-CN" altLang="en-US" b="1"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527367" name="Rectangle 7"/>
          <p:cNvSpPr>
            <a:spLocks noChangeArrowheads="1"/>
          </p:cNvSpPr>
          <p:nvPr>
            <p:custDataLst>
              <p:tags r:id="rId4"/>
            </p:custDataLst>
          </p:nvPr>
        </p:nvSpPr>
        <p:spPr bwMode="auto">
          <a:xfrm>
            <a:off x="706300" y="2633663"/>
            <a:ext cx="6913562" cy="762000"/>
          </a:xfrm>
          <a:prstGeom prst="rect">
            <a:avLst/>
          </a:prstGeom>
          <a:noFill/>
          <a:ln w="9525">
            <a:noFill/>
            <a:miter lim="800000"/>
          </a:ln>
          <a:effectLst>
            <a:outerShdw dist="35921" dir="2700000" algn="ctr" rotWithShape="0">
              <a:schemeClr val="bg2"/>
            </a:outerShdw>
          </a:effectLst>
        </p:spPr>
        <p:txBody>
          <a:bodyPr/>
          <a:lstStyle/>
          <a:p>
            <a:pPr>
              <a:lnSpc>
                <a:spcPct val="150000"/>
              </a:lnSpc>
              <a:spcBef>
                <a:spcPct val="20000"/>
              </a:spcBef>
              <a:buClr>
                <a:schemeClr val="tx2"/>
              </a:buClr>
              <a:defRPr/>
            </a:pPr>
            <a:endParaRPr lang="zh-CN" altLang="en-US" b="1"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527368" name="Rectangle 8"/>
          <p:cNvSpPr>
            <a:spLocks noChangeArrowheads="1"/>
          </p:cNvSpPr>
          <p:nvPr>
            <p:custDataLst>
              <p:tags r:id="rId5"/>
            </p:custDataLst>
          </p:nvPr>
        </p:nvSpPr>
        <p:spPr bwMode="auto">
          <a:xfrm>
            <a:off x="706300" y="3135313"/>
            <a:ext cx="6788150" cy="762000"/>
          </a:xfrm>
          <a:prstGeom prst="rect">
            <a:avLst/>
          </a:prstGeom>
          <a:noFill/>
          <a:ln w="9525">
            <a:noFill/>
            <a:miter lim="800000"/>
          </a:ln>
          <a:effectLst>
            <a:outerShdw dist="35921" dir="2700000" algn="ctr" rotWithShape="0">
              <a:schemeClr val="bg2"/>
            </a:outerShdw>
          </a:effectLst>
        </p:spPr>
        <p:txBody>
          <a:bodyPr/>
          <a:lstStyle/>
          <a:p>
            <a:pPr>
              <a:lnSpc>
                <a:spcPct val="150000"/>
              </a:lnSpc>
              <a:spcBef>
                <a:spcPct val="20000"/>
              </a:spcBef>
              <a:buClr>
                <a:schemeClr val="tx2"/>
              </a:buClr>
              <a:defRPr/>
            </a:pPr>
            <a:endParaRPr lang="zh-CN" altLang="en-US" b="1"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527369" name="Rectangle 9"/>
          <p:cNvSpPr>
            <a:spLocks noChangeArrowheads="1"/>
          </p:cNvSpPr>
          <p:nvPr>
            <p:custDataLst>
              <p:tags r:id="rId6"/>
            </p:custDataLst>
          </p:nvPr>
        </p:nvSpPr>
        <p:spPr bwMode="auto">
          <a:xfrm>
            <a:off x="685662" y="3635375"/>
            <a:ext cx="4413250" cy="762000"/>
          </a:xfrm>
          <a:prstGeom prst="rect">
            <a:avLst/>
          </a:prstGeom>
          <a:noFill/>
          <a:ln w="9525">
            <a:noFill/>
            <a:miter lim="800000"/>
          </a:ln>
          <a:effectLst>
            <a:outerShdw dist="35921" dir="2700000" algn="ctr" rotWithShape="0">
              <a:schemeClr val="bg2"/>
            </a:outerShdw>
          </a:effectLst>
        </p:spPr>
        <p:txBody>
          <a:bodyPr/>
          <a:lstStyle/>
          <a:p>
            <a:pPr>
              <a:lnSpc>
                <a:spcPct val="150000"/>
              </a:lnSpc>
              <a:spcBef>
                <a:spcPct val="20000"/>
              </a:spcBef>
              <a:buClr>
                <a:schemeClr val="tx2"/>
              </a:buClr>
              <a:defRPr/>
            </a:pPr>
            <a:endParaRPr lang="zh-CN" altLang="en-US" b="1"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527370" name="Rectangle 10"/>
          <p:cNvSpPr>
            <a:spLocks noChangeArrowheads="1"/>
          </p:cNvSpPr>
          <p:nvPr>
            <p:custDataLst>
              <p:tags r:id="rId7"/>
            </p:custDataLst>
          </p:nvPr>
        </p:nvSpPr>
        <p:spPr bwMode="auto">
          <a:xfrm>
            <a:off x="706300" y="4137025"/>
            <a:ext cx="7993062" cy="762000"/>
          </a:xfrm>
          <a:prstGeom prst="rect">
            <a:avLst/>
          </a:prstGeom>
          <a:noFill/>
          <a:ln w="9525">
            <a:noFill/>
            <a:miter lim="800000"/>
          </a:ln>
          <a:effectLst>
            <a:outerShdw dist="35921" dir="2700000" algn="ctr" rotWithShape="0">
              <a:schemeClr val="bg2"/>
            </a:outerShdw>
          </a:effectLst>
        </p:spPr>
        <p:txBody>
          <a:bodyPr/>
          <a:lstStyle/>
          <a:p>
            <a:pPr>
              <a:lnSpc>
                <a:spcPct val="150000"/>
              </a:lnSpc>
              <a:spcBef>
                <a:spcPct val="20000"/>
              </a:spcBef>
              <a:buClr>
                <a:schemeClr val="tx2"/>
              </a:buClr>
              <a:defRPr/>
            </a:pPr>
            <a:endParaRPr lang="zh-CN" altLang="en-US" b="1"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527371" name="Rectangle 11"/>
          <p:cNvSpPr>
            <a:spLocks noChangeArrowheads="1"/>
          </p:cNvSpPr>
          <p:nvPr>
            <p:custDataLst>
              <p:tags r:id="rId8"/>
            </p:custDataLst>
          </p:nvPr>
        </p:nvSpPr>
        <p:spPr bwMode="auto">
          <a:xfrm>
            <a:off x="706300" y="4637088"/>
            <a:ext cx="5346700" cy="762000"/>
          </a:xfrm>
          <a:prstGeom prst="rect">
            <a:avLst/>
          </a:prstGeom>
          <a:noFill/>
          <a:ln w="9525">
            <a:noFill/>
            <a:miter lim="800000"/>
          </a:ln>
          <a:effectLst>
            <a:outerShdw dist="35921" dir="2700000" algn="ctr" rotWithShape="0">
              <a:schemeClr val="bg2"/>
            </a:outerShdw>
          </a:effectLst>
        </p:spPr>
        <p:txBody>
          <a:bodyPr/>
          <a:lstStyle/>
          <a:p>
            <a:pPr>
              <a:lnSpc>
                <a:spcPct val="150000"/>
              </a:lnSpc>
              <a:spcBef>
                <a:spcPct val="20000"/>
              </a:spcBef>
              <a:buClr>
                <a:schemeClr val="tx2"/>
              </a:buClr>
              <a:defRPr/>
            </a:pPr>
            <a:endParaRPr lang="en-US" altLang="zh-CN" b="1"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527372" name="Rectangle 12"/>
          <p:cNvSpPr>
            <a:spLocks noChangeArrowheads="1"/>
          </p:cNvSpPr>
          <p:nvPr>
            <p:custDataLst>
              <p:tags r:id="rId9"/>
            </p:custDataLst>
          </p:nvPr>
        </p:nvSpPr>
        <p:spPr bwMode="auto">
          <a:xfrm>
            <a:off x="706300" y="5222875"/>
            <a:ext cx="6427787" cy="762000"/>
          </a:xfrm>
          <a:prstGeom prst="rect">
            <a:avLst/>
          </a:prstGeom>
          <a:noFill/>
          <a:ln w="9525">
            <a:noFill/>
            <a:miter lim="800000"/>
          </a:ln>
          <a:effectLst>
            <a:outerShdw dist="35921" dir="2700000" algn="ctr" rotWithShape="0">
              <a:schemeClr val="bg2"/>
            </a:outerShdw>
          </a:effectLst>
        </p:spPr>
        <p:txBody>
          <a:bodyPr/>
          <a:lstStyle/>
          <a:p>
            <a:pPr>
              <a:lnSpc>
                <a:spcPct val="150000"/>
              </a:lnSpc>
              <a:spcBef>
                <a:spcPct val="20000"/>
              </a:spcBef>
              <a:buClr>
                <a:schemeClr val="tx2"/>
              </a:buClr>
              <a:defRPr/>
            </a:pPr>
            <a:endParaRPr lang="en-US" altLang="zh-CN" b="1"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grpSp>
        <p:nvGrpSpPr>
          <p:cNvPr id="90123" name="Group 30"/>
          <p:cNvGrpSpPr/>
          <p:nvPr/>
        </p:nvGrpSpPr>
        <p:grpSpPr bwMode="auto">
          <a:xfrm>
            <a:off x="5795078" y="4326704"/>
            <a:ext cx="3309050" cy="2324922"/>
            <a:chOff x="3016" y="356"/>
            <a:chExt cx="2599" cy="1872"/>
          </a:xfrm>
        </p:grpSpPr>
        <p:sp>
          <p:nvSpPr>
            <p:cNvPr id="90126" name="Rectangle 13"/>
            <p:cNvSpPr>
              <a:spLocks noChangeArrowheads="1"/>
            </p:cNvSpPr>
            <p:nvPr>
              <p:custDataLst>
                <p:tags r:id="rId10"/>
              </p:custDataLst>
            </p:nvPr>
          </p:nvSpPr>
          <p:spPr bwMode="auto">
            <a:xfrm>
              <a:off x="4122" y="356"/>
              <a:ext cx="426" cy="1872"/>
            </a:xfrm>
            <a:prstGeom prst="rect">
              <a:avLst/>
            </a:prstGeom>
            <a:solidFill>
              <a:schemeClr val="accent1"/>
            </a:solidFill>
            <a:ln w="9525">
              <a:solidFill>
                <a:schemeClr val="bg1"/>
              </a:solidFill>
              <a:miter lim="800000"/>
            </a:ln>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latin typeface="黑体" panose="02010609060101010101" charset="-122"/>
                <a:ea typeface="黑体" panose="02010609060101010101" charset="-122"/>
              </a:endParaRPr>
            </a:p>
          </p:txBody>
        </p:sp>
        <p:sp>
          <p:nvSpPr>
            <p:cNvPr id="90127" name="Rectangle 14"/>
            <p:cNvSpPr>
              <a:spLocks noChangeArrowheads="1"/>
            </p:cNvSpPr>
            <p:nvPr>
              <p:custDataLst>
                <p:tags r:id="rId11"/>
              </p:custDataLst>
            </p:nvPr>
          </p:nvSpPr>
          <p:spPr bwMode="auto">
            <a:xfrm>
              <a:off x="4207" y="452"/>
              <a:ext cx="256" cy="4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latin typeface="黑体" panose="02010609060101010101" charset="-122"/>
                <a:ea typeface="黑体" panose="02010609060101010101" charset="-122"/>
              </a:endParaRPr>
            </a:p>
          </p:txBody>
        </p:sp>
        <p:sp>
          <p:nvSpPr>
            <p:cNvPr id="90128" name="Rectangle 15"/>
            <p:cNvSpPr>
              <a:spLocks noChangeArrowheads="1"/>
            </p:cNvSpPr>
            <p:nvPr>
              <p:custDataLst>
                <p:tags r:id="rId12"/>
              </p:custDataLst>
            </p:nvPr>
          </p:nvSpPr>
          <p:spPr bwMode="auto">
            <a:xfrm>
              <a:off x="4207" y="1652"/>
              <a:ext cx="256" cy="48"/>
            </a:xfrm>
            <a:prstGeom prst="rect">
              <a:avLst/>
            </a:prstGeom>
            <a:gradFill rotWithShape="0">
              <a:gsLst>
                <a:gs pos="0">
                  <a:srgbClr val="762F00"/>
                </a:gs>
                <a:gs pos="50000">
                  <a:srgbClr val="FF6600"/>
                </a:gs>
                <a:gs pos="100000">
                  <a:srgbClr val="762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latin typeface="黑体" panose="02010609060101010101" charset="-122"/>
                <a:ea typeface="黑体" panose="02010609060101010101" charset="-122"/>
              </a:endParaRPr>
            </a:p>
          </p:txBody>
        </p:sp>
        <p:sp>
          <p:nvSpPr>
            <p:cNvPr id="90129" name="Rectangle 16"/>
            <p:cNvSpPr>
              <a:spLocks noChangeArrowheads="1"/>
            </p:cNvSpPr>
            <p:nvPr>
              <p:custDataLst>
                <p:tags r:id="rId13"/>
              </p:custDataLst>
            </p:nvPr>
          </p:nvSpPr>
          <p:spPr bwMode="auto">
            <a:xfrm>
              <a:off x="4207" y="1364"/>
              <a:ext cx="256" cy="48"/>
            </a:xfrm>
            <a:prstGeom prst="rect">
              <a:avLst/>
            </a:prstGeom>
            <a:gradFill rotWithShape="0">
              <a:gsLst>
                <a:gs pos="0">
                  <a:srgbClr val="762F00"/>
                </a:gs>
                <a:gs pos="50000">
                  <a:srgbClr val="FF6600"/>
                </a:gs>
                <a:gs pos="100000">
                  <a:srgbClr val="762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latin typeface="黑体" panose="02010609060101010101" charset="-122"/>
                <a:ea typeface="黑体" panose="02010609060101010101" charset="-122"/>
              </a:endParaRPr>
            </a:p>
          </p:txBody>
        </p:sp>
        <p:sp>
          <p:nvSpPr>
            <p:cNvPr id="90130" name="Rectangle 17"/>
            <p:cNvSpPr>
              <a:spLocks noChangeArrowheads="1"/>
            </p:cNvSpPr>
            <p:nvPr>
              <p:custDataLst>
                <p:tags r:id="rId14"/>
              </p:custDataLst>
            </p:nvPr>
          </p:nvSpPr>
          <p:spPr bwMode="auto">
            <a:xfrm>
              <a:off x="4207" y="1268"/>
              <a:ext cx="256" cy="48"/>
            </a:xfrm>
            <a:prstGeom prst="rect">
              <a:avLst/>
            </a:prstGeom>
            <a:gradFill rotWithShape="0">
              <a:gsLst>
                <a:gs pos="0">
                  <a:srgbClr val="762F00"/>
                </a:gs>
                <a:gs pos="50000">
                  <a:srgbClr val="FF6600"/>
                </a:gs>
                <a:gs pos="100000">
                  <a:srgbClr val="762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latin typeface="黑体" panose="02010609060101010101" charset="-122"/>
                <a:ea typeface="黑体" panose="02010609060101010101" charset="-122"/>
              </a:endParaRPr>
            </a:p>
          </p:txBody>
        </p:sp>
        <p:sp>
          <p:nvSpPr>
            <p:cNvPr id="90131" name="Rectangle 18"/>
            <p:cNvSpPr>
              <a:spLocks noChangeArrowheads="1"/>
            </p:cNvSpPr>
            <p:nvPr>
              <p:custDataLst>
                <p:tags r:id="rId15"/>
              </p:custDataLst>
            </p:nvPr>
          </p:nvSpPr>
          <p:spPr bwMode="auto">
            <a:xfrm>
              <a:off x="4207" y="1076"/>
              <a:ext cx="256" cy="48"/>
            </a:xfrm>
            <a:prstGeom prst="rect">
              <a:avLst/>
            </a:prstGeom>
            <a:gradFill rotWithShape="0">
              <a:gsLst>
                <a:gs pos="0">
                  <a:srgbClr val="762F00"/>
                </a:gs>
                <a:gs pos="50000">
                  <a:srgbClr val="FF6600"/>
                </a:gs>
                <a:gs pos="100000">
                  <a:srgbClr val="762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latin typeface="黑体" panose="02010609060101010101" charset="-122"/>
                <a:ea typeface="黑体" panose="02010609060101010101" charset="-122"/>
              </a:endParaRPr>
            </a:p>
          </p:txBody>
        </p:sp>
        <p:sp>
          <p:nvSpPr>
            <p:cNvPr id="90132" name="Rectangle 19"/>
            <p:cNvSpPr>
              <a:spLocks noChangeArrowheads="1"/>
            </p:cNvSpPr>
            <p:nvPr>
              <p:custDataLst>
                <p:tags r:id="rId16"/>
              </p:custDataLst>
            </p:nvPr>
          </p:nvSpPr>
          <p:spPr bwMode="auto">
            <a:xfrm>
              <a:off x="4207" y="932"/>
              <a:ext cx="256" cy="48"/>
            </a:xfrm>
            <a:prstGeom prst="rect">
              <a:avLst/>
            </a:prstGeom>
            <a:gradFill rotWithShape="0">
              <a:gsLst>
                <a:gs pos="0">
                  <a:srgbClr val="762F00"/>
                </a:gs>
                <a:gs pos="50000">
                  <a:srgbClr val="FF6600"/>
                </a:gs>
                <a:gs pos="100000">
                  <a:srgbClr val="762F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latin typeface="黑体" panose="02010609060101010101" charset="-122"/>
                <a:ea typeface="黑体" panose="02010609060101010101" charset="-122"/>
              </a:endParaRPr>
            </a:p>
          </p:txBody>
        </p:sp>
        <p:sp>
          <p:nvSpPr>
            <p:cNvPr id="90133" name="Line 20"/>
            <p:cNvSpPr>
              <a:spLocks noChangeShapeType="1"/>
            </p:cNvSpPr>
            <p:nvPr>
              <p:custDataLst>
                <p:tags r:id="rId17"/>
              </p:custDataLst>
            </p:nvPr>
          </p:nvSpPr>
          <p:spPr bwMode="auto">
            <a:xfrm>
              <a:off x="4634" y="1676"/>
              <a:ext cx="8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2060"/>
                </a:solidFill>
                <a:latin typeface="黑体" panose="02010609060101010101" charset="-122"/>
                <a:ea typeface="黑体" panose="02010609060101010101" charset="-122"/>
              </a:endParaRPr>
            </a:p>
          </p:txBody>
        </p:sp>
        <p:sp>
          <p:nvSpPr>
            <p:cNvPr id="527381" name="Rectangle 21"/>
            <p:cNvSpPr>
              <a:spLocks noChangeArrowheads="1"/>
            </p:cNvSpPr>
            <p:nvPr>
              <p:custDataLst>
                <p:tags r:id="rId18"/>
              </p:custDataLst>
            </p:nvPr>
          </p:nvSpPr>
          <p:spPr bwMode="auto">
            <a:xfrm>
              <a:off x="4719" y="1413"/>
              <a:ext cx="896" cy="384"/>
            </a:xfrm>
            <a:prstGeom prst="rect">
              <a:avLst/>
            </a:prstGeom>
            <a:noFill/>
            <a:ln w="9525">
              <a:noFill/>
              <a:miter lim="800000"/>
            </a:ln>
            <a:effectLst>
              <a:outerShdw dist="35921" dir="2700000" algn="ctr" rotWithShape="0">
                <a:schemeClr val="bg2"/>
              </a:outerShdw>
            </a:effectLst>
          </p:spPr>
          <p:txBody>
            <a:bodyPr/>
            <a:lstStyle/>
            <a:p>
              <a:pPr>
                <a:lnSpc>
                  <a:spcPct val="150000"/>
                </a:lnSpc>
                <a:buClr>
                  <a:schemeClr val="tx2"/>
                </a:buClr>
                <a:defRPr/>
              </a:pPr>
              <a:r>
                <a:rPr lang="en-US" altLang="zh-CN" b="1">
                  <a:solidFill>
                    <a:srgbClr val="002060"/>
                  </a:solidFill>
                  <a:effectLst>
                    <a:outerShdw blurRad="38100" dist="38100" dir="2700000" algn="tl">
                      <a:srgbClr val="000000"/>
                    </a:outerShdw>
                  </a:effectLst>
                  <a:latin typeface="黑体" panose="02010609060101010101" charset="-122"/>
                  <a:ea typeface="黑体" panose="02010609060101010101" charset="-122"/>
                </a:rPr>
                <a:t>cccDNA</a:t>
              </a:r>
              <a:endParaRPr lang="en-US" altLang="zh-CN" b="1">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90135" name="Line 22"/>
            <p:cNvSpPr>
              <a:spLocks noChangeShapeType="1"/>
            </p:cNvSpPr>
            <p:nvPr>
              <p:custDataLst>
                <p:tags r:id="rId19"/>
              </p:custDataLst>
            </p:nvPr>
          </p:nvSpPr>
          <p:spPr bwMode="auto">
            <a:xfrm>
              <a:off x="4634" y="1388"/>
              <a:ext cx="8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2060"/>
                </a:solidFill>
                <a:latin typeface="黑体" panose="02010609060101010101" charset="-122"/>
                <a:ea typeface="黑体" panose="02010609060101010101" charset="-122"/>
              </a:endParaRPr>
            </a:p>
          </p:txBody>
        </p:sp>
        <p:sp>
          <p:nvSpPr>
            <p:cNvPr id="527383" name="Rectangle 23"/>
            <p:cNvSpPr>
              <a:spLocks noChangeArrowheads="1"/>
            </p:cNvSpPr>
            <p:nvPr>
              <p:custDataLst>
                <p:tags r:id="rId20"/>
              </p:custDataLst>
            </p:nvPr>
          </p:nvSpPr>
          <p:spPr bwMode="auto">
            <a:xfrm>
              <a:off x="4719" y="1125"/>
              <a:ext cx="896" cy="384"/>
            </a:xfrm>
            <a:prstGeom prst="rect">
              <a:avLst/>
            </a:prstGeom>
            <a:noFill/>
            <a:ln w="9525">
              <a:noFill/>
              <a:miter lim="800000"/>
            </a:ln>
            <a:effectLst>
              <a:outerShdw dist="35921" dir="2700000" algn="ctr" rotWithShape="0">
                <a:schemeClr val="bg2"/>
              </a:outerShdw>
            </a:effectLst>
          </p:spPr>
          <p:txBody>
            <a:bodyPr/>
            <a:lstStyle/>
            <a:p>
              <a:pPr>
                <a:lnSpc>
                  <a:spcPct val="150000"/>
                </a:lnSpc>
                <a:buClr>
                  <a:schemeClr val="tx2"/>
                </a:buClr>
                <a:defRPr/>
              </a:pPr>
              <a:r>
                <a:rPr lang="en-US" altLang="zh-CN" b="1">
                  <a:solidFill>
                    <a:srgbClr val="002060"/>
                  </a:solidFill>
                  <a:effectLst>
                    <a:outerShdw blurRad="38100" dist="38100" dir="2700000" algn="tl">
                      <a:srgbClr val="000000"/>
                    </a:outerShdw>
                  </a:effectLst>
                  <a:latin typeface="黑体" panose="02010609060101010101" charset="-122"/>
                  <a:ea typeface="黑体" panose="02010609060101010101" charset="-122"/>
                </a:rPr>
                <a:t>L-DNA</a:t>
              </a:r>
              <a:endParaRPr lang="en-US" altLang="zh-CN" b="1">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90137" name="Line 24"/>
            <p:cNvSpPr>
              <a:spLocks noChangeShapeType="1"/>
            </p:cNvSpPr>
            <p:nvPr>
              <p:custDataLst>
                <p:tags r:id="rId21"/>
              </p:custDataLst>
            </p:nvPr>
          </p:nvSpPr>
          <p:spPr bwMode="auto">
            <a:xfrm>
              <a:off x="3951" y="1292"/>
              <a:ext cx="8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2060"/>
                </a:solidFill>
                <a:latin typeface="黑体" panose="02010609060101010101" charset="-122"/>
                <a:ea typeface="黑体" panose="02010609060101010101" charset="-122"/>
              </a:endParaRPr>
            </a:p>
          </p:txBody>
        </p:sp>
        <p:sp>
          <p:nvSpPr>
            <p:cNvPr id="527385" name="Rectangle 25"/>
            <p:cNvSpPr>
              <a:spLocks noChangeArrowheads="1"/>
            </p:cNvSpPr>
            <p:nvPr>
              <p:custDataLst>
                <p:tags r:id="rId22"/>
              </p:custDataLst>
            </p:nvPr>
          </p:nvSpPr>
          <p:spPr bwMode="auto">
            <a:xfrm>
              <a:off x="3061" y="1026"/>
              <a:ext cx="898" cy="384"/>
            </a:xfrm>
            <a:prstGeom prst="rect">
              <a:avLst/>
            </a:prstGeom>
            <a:noFill/>
            <a:ln w="9525">
              <a:noFill/>
              <a:miter lim="800000"/>
            </a:ln>
            <a:effectLst>
              <a:outerShdw dist="35921" dir="2700000" algn="ctr" rotWithShape="0">
                <a:schemeClr val="bg2"/>
              </a:outerShdw>
            </a:effectLst>
          </p:spPr>
          <p:txBody>
            <a:bodyPr/>
            <a:lstStyle/>
            <a:p>
              <a:pPr algn="r">
                <a:lnSpc>
                  <a:spcPct val="150000"/>
                </a:lnSpc>
                <a:buClr>
                  <a:schemeClr val="tx2"/>
                </a:buClr>
                <a:defRPr/>
              </a:pPr>
              <a:r>
                <a:rPr lang="en-US" altLang="zh-CN" b="1">
                  <a:solidFill>
                    <a:srgbClr val="002060"/>
                  </a:solidFill>
                  <a:effectLst>
                    <a:outerShdw blurRad="38100" dist="38100" dir="2700000" algn="tl">
                      <a:srgbClr val="000000"/>
                    </a:outerShdw>
                  </a:effectLst>
                  <a:latin typeface="黑体" panose="02010609060101010101" charset="-122"/>
                  <a:ea typeface="黑体" panose="02010609060101010101" charset="-122"/>
                </a:rPr>
                <a:t>ocDNA</a:t>
              </a:r>
              <a:endParaRPr lang="en-US" altLang="zh-CN" b="1">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90139" name="Line 26"/>
            <p:cNvSpPr>
              <a:spLocks noChangeShapeType="1"/>
            </p:cNvSpPr>
            <p:nvPr>
              <p:custDataLst>
                <p:tags r:id="rId23"/>
              </p:custDataLst>
            </p:nvPr>
          </p:nvSpPr>
          <p:spPr bwMode="auto">
            <a:xfrm>
              <a:off x="4634" y="1100"/>
              <a:ext cx="8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2060"/>
                </a:solidFill>
                <a:latin typeface="黑体" panose="02010609060101010101" charset="-122"/>
                <a:ea typeface="黑体" panose="02010609060101010101" charset="-122"/>
              </a:endParaRPr>
            </a:p>
          </p:txBody>
        </p:sp>
        <p:sp>
          <p:nvSpPr>
            <p:cNvPr id="527387" name="Rectangle 27"/>
            <p:cNvSpPr>
              <a:spLocks noChangeArrowheads="1"/>
            </p:cNvSpPr>
            <p:nvPr>
              <p:custDataLst>
                <p:tags r:id="rId24"/>
              </p:custDataLst>
            </p:nvPr>
          </p:nvSpPr>
          <p:spPr bwMode="auto">
            <a:xfrm>
              <a:off x="4719" y="837"/>
              <a:ext cx="896" cy="384"/>
            </a:xfrm>
            <a:prstGeom prst="rect">
              <a:avLst/>
            </a:prstGeom>
            <a:noFill/>
            <a:ln w="9525">
              <a:noFill/>
              <a:miter lim="800000"/>
            </a:ln>
            <a:effectLst>
              <a:outerShdw dist="35921" dir="2700000" algn="ctr" rotWithShape="0">
                <a:schemeClr val="bg2"/>
              </a:outerShdw>
            </a:effectLst>
          </p:spPr>
          <p:txBody>
            <a:bodyPr/>
            <a:lstStyle/>
            <a:p>
              <a:pPr>
                <a:lnSpc>
                  <a:spcPct val="150000"/>
                </a:lnSpc>
                <a:buClr>
                  <a:schemeClr val="tx2"/>
                </a:buClr>
                <a:defRPr/>
              </a:pPr>
              <a:r>
                <a:rPr lang="en-US" altLang="zh-CN" b="1">
                  <a:solidFill>
                    <a:srgbClr val="002060"/>
                  </a:solidFill>
                  <a:effectLst>
                    <a:outerShdw blurRad="38100" dist="38100" dir="2700000" algn="tl">
                      <a:srgbClr val="000000"/>
                    </a:outerShdw>
                  </a:effectLst>
                  <a:latin typeface="黑体" panose="02010609060101010101" charset="-122"/>
                  <a:ea typeface="黑体" panose="02010609060101010101" charset="-122"/>
                </a:rPr>
                <a:t>D-DNA</a:t>
              </a:r>
              <a:endParaRPr lang="en-US" altLang="zh-CN" b="1">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sp>
          <p:nvSpPr>
            <p:cNvPr id="90141" name="Line 28"/>
            <p:cNvSpPr>
              <a:spLocks noChangeShapeType="1"/>
            </p:cNvSpPr>
            <p:nvPr>
              <p:custDataLst>
                <p:tags r:id="rId25"/>
              </p:custDataLst>
            </p:nvPr>
          </p:nvSpPr>
          <p:spPr bwMode="auto">
            <a:xfrm>
              <a:off x="3951" y="956"/>
              <a:ext cx="8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solidFill>
                  <a:srgbClr val="002060"/>
                </a:solidFill>
                <a:latin typeface="黑体" panose="02010609060101010101" charset="-122"/>
                <a:ea typeface="黑体" panose="02010609060101010101" charset="-122"/>
              </a:endParaRPr>
            </a:p>
          </p:txBody>
        </p:sp>
        <p:sp>
          <p:nvSpPr>
            <p:cNvPr id="527389" name="Rectangle 29"/>
            <p:cNvSpPr>
              <a:spLocks noChangeArrowheads="1"/>
            </p:cNvSpPr>
            <p:nvPr>
              <p:custDataLst>
                <p:tags r:id="rId26"/>
              </p:custDataLst>
            </p:nvPr>
          </p:nvSpPr>
          <p:spPr bwMode="auto">
            <a:xfrm>
              <a:off x="3016" y="709"/>
              <a:ext cx="944" cy="384"/>
            </a:xfrm>
            <a:prstGeom prst="rect">
              <a:avLst/>
            </a:prstGeom>
            <a:noFill/>
            <a:ln w="9525">
              <a:noFill/>
              <a:miter lim="800000"/>
            </a:ln>
            <a:effectLst>
              <a:outerShdw dist="35921" dir="2700000" algn="ctr" rotWithShape="0">
                <a:schemeClr val="bg2"/>
              </a:outerShdw>
            </a:effectLst>
          </p:spPr>
          <p:txBody>
            <a:bodyPr/>
            <a:lstStyle/>
            <a:p>
              <a:pPr algn="r">
                <a:lnSpc>
                  <a:spcPct val="150000"/>
                </a:lnSpc>
                <a:buClr>
                  <a:schemeClr val="tx2"/>
                </a:buClr>
                <a:defRPr/>
              </a:pPr>
              <a:r>
                <a:rPr lang="en-US" altLang="zh-CN" b="1">
                  <a:solidFill>
                    <a:srgbClr val="002060"/>
                  </a:solidFill>
                  <a:effectLst>
                    <a:outerShdw blurRad="38100" dist="38100" dir="2700000" algn="tl">
                      <a:srgbClr val="000000"/>
                    </a:outerShdw>
                  </a:effectLst>
                  <a:latin typeface="黑体" panose="02010609060101010101" charset="-122"/>
                  <a:ea typeface="黑体" panose="02010609060101010101" charset="-122"/>
                </a:rPr>
                <a:t>T-DNA</a:t>
              </a:r>
              <a:endParaRPr lang="en-US" altLang="zh-CN" b="1">
                <a:solidFill>
                  <a:srgbClr val="002060"/>
                </a:solidFill>
                <a:effectLst>
                  <a:outerShdw blurRad="38100" dist="38100" dir="2700000" algn="tl">
                    <a:srgbClr val="000000"/>
                  </a:outerShdw>
                </a:effectLst>
                <a:latin typeface="黑体" panose="02010609060101010101" charset="-122"/>
                <a:ea typeface="黑体" panose="02010609060101010101" charset="-122"/>
              </a:endParaRPr>
            </a:p>
          </p:txBody>
        </p:sp>
      </p:grpSp>
      <p:sp>
        <p:nvSpPr>
          <p:cNvPr id="90124" name="标题 28"/>
          <p:cNvSpPr>
            <a:spLocks noGrp="1"/>
          </p:cNvSpPr>
          <p:nvPr>
            <p:ph type="title"/>
          </p:nvPr>
        </p:nvSpPr>
        <p:spPr>
          <a:xfrm>
            <a:off x="518975" y="444390"/>
            <a:ext cx="8229600" cy="1143000"/>
          </a:xfrm>
        </p:spPr>
        <p:txBody>
          <a:bodyPr/>
          <a:lstStyle/>
          <a:p>
            <a:pPr algn="l"/>
            <a:r>
              <a:rPr lang="zh-CN" altLang="en-US" dirty="0">
                <a:effectLst>
                  <a:outerShdw blurRad="38100" dist="38100" dir="2700000" algn="tl">
                    <a:srgbClr val="000000"/>
                  </a:outerShdw>
                </a:effectLst>
                <a:latin typeface="黑体" panose="02010609060101010101" charset="-122"/>
                <a:ea typeface="黑体" panose="02010609060101010101" charset="-122"/>
              </a:rPr>
              <a:t>碱解法：</a:t>
            </a:r>
            <a:r>
              <a:rPr lang="zh-CN" altLang="en-US" sz="3600" dirty="0">
                <a:effectLst>
                  <a:outerShdw blurRad="38100" dist="38100" dir="2700000" algn="tl">
                    <a:srgbClr val="000000"/>
                  </a:outerShdw>
                </a:effectLst>
                <a:latin typeface="黑体" panose="02010609060101010101" charset="-122"/>
                <a:ea typeface="黑体" panose="02010609060101010101" charset="-122"/>
              </a:rPr>
              <a:t> </a:t>
            </a:r>
            <a:br>
              <a:rPr lang="zh-CN" altLang="en-US" sz="3600" dirty="0">
                <a:solidFill>
                  <a:srgbClr val="002060"/>
                </a:solidFill>
                <a:effectLst>
                  <a:outerShdw blurRad="38100" dist="38100" dir="2700000" algn="tl">
                    <a:srgbClr val="000000"/>
                  </a:outerShdw>
                </a:effectLst>
                <a:latin typeface="黑体" panose="02010609060101010101" charset="-122"/>
                <a:ea typeface="黑体" panose="02010609060101010101" charset="-122"/>
              </a:rPr>
            </a:br>
            <a:endParaRPr lang="zh-CN" altLang="en-US" dirty="0" smtClean="0">
              <a:solidFill>
                <a:srgbClr val="002060"/>
              </a:solidFill>
              <a:latin typeface="黑体" panose="02010609060101010101" charset="-122"/>
              <a:ea typeface="黑体" panose="02010609060101010101" charset="-122"/>
            </a:endParaRPr>
          </a:p>
        </p:txBody>
      </p:sp>
      <p:sp>
        <p:nvSpPr>
          <p:cNvPr id="90125" name="内容占位符 29"/>
          <p:cNvSpPr>
            <a:spLocks noGrp="1"/>
          </p:cNvSpPr>
          <p:nvPr>
            <p:ph idx="1"/>
          </p:nvPr>
        </p:nvSpPr>
        <p:spPr>
          <a:xfrm>
            <a:off x="616606" y="1428750"/>
            <a:ext cx="8229600" cy="4525963"/>
          </a:xfrm>
        </p:spPr>
        <p:txBody>
          <a:bodyPr/>
          <a:lstStyle/>
          <a:p>
            <a:pPr>
              <a:buFont typeface="Wingdings" panose="05000000000000000000" pitchFamily="2" charset="2"/>
              <a:buChar char="Ø"/>
            </a:pP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用含有</a:t>
            </a:r>
            <a:r>
              <a:rPr lang="en-US" altLang="zh-CN" dirty="0">
                <a:solidFill>
                  <a:srgbClr val="002060"/>
                </a:solidFill>
                <a:effectLst>
                  <a:outerShdw blurRad="38100" dist="38100" dir="2700000" algn="tl">
                    <a:srgbClr val="000000"/>
                  </a:outerShdw>
                </a:effectLst>
                <a:latin typeface="黑体" panose="02010609060101010101" charset="-122"/>
                <a:ea typeface="黑体" panose="02010609060101010101" charset="-122"/>
              </a:rPr>
              <a:t>EDTA</a:t>
            </a: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的</a:t>
            </a:r>
            <a:r>
              <a:rPr lang="zh-CN" altLang="en-US" dirty="0" smtClean="0">
                <a:solidFill>
                  <a:srgbClr val="002060"/>
                </a:solidFill>
                <a:effectLst>
                  <a:outerShdw blurRad="38100" dist="38100" dir="2700000" algn="tl">
                    <a:srgbClr val="000000"/>
                  </a:outerShdw>
                </a:effectLst>
                <a:latin typeface="黑体" panose="02010609060101010101" charset="-122"/>
                <a:ea typeface="黑体" panose="02010609060101010101" charset="-122"/>
              </a:rPr>
              <a:t>缓冲液</a:t>
            </a: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悬浮</a:t>
            </a:r>
            <a:r>
              <a:rPr lang="zh-CN" altLang="en-US" dirty="0" smtClean="0">
                <a:solidFill>
                  <a:srgbClr val="002060"/>
                </a:solidFill>
                <a:effectLst>
                  <a:outerShdw blurRad="38100" dist="38100" dir="2700000" algn="tl">
                    <a:srgbClr val="000000"/>
                  </a:outerShdw>
                </a:effectLst>
                <a:latin typeface="黑体" panose="02010609060101010101" charset="-122"/>
                <a:ea typeface="黑体" panose="02010609060101010101" charset="-122"/>
              </a:rPr>
              <a:t>菌体</a:t>
            </a:r>
            <a:endParaRPr lang="en-US" altLang="zh-CN" dirty="0" smtClean="0">
              <a:solidFill>
                <a:srgbClr val="002060"/>
              </a:solidFill>
              <a:effectLst>
                <a:outerShdw blurRad="38100" dist="38100" dir="2700000" algn="tl">
                  <a:srgbClr val="000000"/>
                </a:outerShdw>
              </a:effectLst>
              <a:latin typeface="黑体" panose="02010609060101010101" charset="-122"/>
              <a:ea typeface="黑体" panose="02010609060101010101" charset="-122"/>
            </a:endParaRPr>
          </a:p>
          <a:p>
            <a:pPr>
              <a:buFont typeface="Wingdings" panose="05000000000000000000" pitchFamily="2" charset="2"/>
              <a:buChar char="Ø"/>
            </a:pPr>
            <a:r>
              <a:rPr lang="zh-CN" altLang="en-US" dirty="0" smtClean="0">
                <a:solidFill>
                  <a:srgbClr val="002060"/>
                </a:solidFill>
                <a:effectLst>
                  <a:outerShdw blurRad="38100" dist="38100" dir="2700000" algn="tl">
                    <a:srgbClr val="000000"/>
                  </a:outerShdw>
                </a:effectLst>
                <a:latin typeface="黑体" panose="02010609060101010101" charset="-122"/>
                <a:ea typeface="黑体" panose="02010609060101010101" charset="-122"/>
              </a:rPr>
              <a:t>加</a:t>
            </a: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溶菌酶裂解细菌细胞壁 </a:t>
            </a:r>
            <a:endPar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a:p>
            <a:pPr>
              <a:buFont typeface="Wingdings" panose="05000000000000000000" pitchFamily="2" charset="2"/>
              <a:buChar char="Ø"/>
            </a:pP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加</a:t>
            </a:r>
            <a:r>
              <a:rPr lang="en-US" altLang="zh-CN" dirty="0" err="1">
                <a:solidFill>
                  <a:srgbClr val="002060"/>
                </a:solidFill>
                <a:effectLst>
                  <a:outerShdw blurRad="38100" dist="38100" dir="2700000" algn="tl">
                    <a:srgbClr val="000000"/>
                  </a:outerShdw>
                </a:effectLst>
                <a:latin typeface="黑体" panose="02010609060101010101" charset="-122"/>
                <a:ea typeface="黑体" panose="02010609060101010101" charset="-122"/>
              </a:rPr>
              <a:t>NaOH</a:t>
            </a: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和</a:t>
            </a:r>
            <a:r>
              <a:rPr lang="en-US" altLang="zh-CN" dirty="0">
                <a:solidFill>
                  <a:srgbClr val="002060"/>
                </a:solidFill>
                <a:effectLst>
                  <a:outerShdw blurRad="38100" dist="38100" dir="2700000" algn="tl">
                    <a:srgbClr val="000000"/>
                  </a:outerShdw>
                </a:effectLst>
                <a:latin typeface="黑体" panose="02010609060101010101" charset="-122"/>
                <a:ea typeface="黑体" panose="02010609060101010101" charset="-122"/>
              </a:rPr>
              <a:t>SDS</a:t>
            </a: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的混合溶液，去膜释放内含物 </a:t>
            </a:r>
            <a:endPar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a:p>
            <a:pPr>
              <a:buFont typeface="Wingdings" panose="05000000000000000000" pitchFamily="2" charset="2"/>
              <a:buChar char="Ø"/>
            </a:pP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加高浓度的醋酸钾溶液，沉淀染色体，去除</a:t>
            </a:r>
            <a:r>
              <a:rPr lang="zh-CN" altLang="en-US" dirty="0" smtClean="0">
                <a:solidFill>
                  <a:srgbClr val="002060"/>
                </a:solidFill>
                <a:effectLst>
                  <a:outerShdw blurRad="38100" dist="38100" dir="2700000" algn="tl">
                    <a:srgbClr val="000000"/>
                  </a:outerShdw>
                </a:effectLst>
                <a:latin typeface="黑体" panose="02010609060101010101" charset="-122"/>
                <a:ea typeface="黑体" panose="02010609060101010101" charset="-122"/>
              </a:rPr>
              <a:t>染</a:t>
            </a: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色体</a:t>
            </a:r>
            <a:r>
              <a:rPr lang="en-US" altLang="zh-CN" dirty="0">
                <a:solidFill>
                  <a:srgbClr val="002060"/>
                </a:solidFill>
                <a:effectLst>
                  <a:outerShdw blurRad="38100" dist="38100" dir="2700000" algn="tl">
                    <a:srgbClr val="000000"/>
                  </a:outerShdw>
                </a:effectLst>
                <a:latin typeface="黑体" panose="02010609060101010101" charset="-122"/>
                <a:ea typeface="黑体" panose="02010609060101010101" charset="-122"/>
              </a:rPr>
              <a:t>DNA</a:t>
            </a: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及大部分</a:t>
            </a:r>
            <a:r>
              <a:rPr lang="zh-CN" altLang="en-US" dirty="0" smtClean="0">
                <a:solidFill>
                  <a:srgbClr val="002060"/>
                </a:solidFill>
                <a:effectLst>
                  <a:outerShdw blurRad="38100" dist="38100" dir="2700000" algn="tl">
                    <a:srgbClr val="000000"/>
                  </a:outerShdw>
                </a:effectLst>
                <a:latin typeface="黑体" panose="02010609060101010101" charset="-122"/>
                <a:ea typeface="黑体" panose="02010609060101010101" charset="-122"/>
              </a:rPr>
              <a:t>蛋白质</a:t>
            </a:r>
            <a:endParaRPr lang="en-US" altLang="zh-CN" dirty="0" smtClean="0">
              <a:solidFill>
                <a:srgbClr val="002060"/>
              </a:solidFill>
              <a:effectLst>
                <a:outerShdw blurRad="38100" dist="38100" dir="2700000" algn="tl">
                  <a:srgbClr val="000000"/>
                </a:outerShdw>
              </a:effectLst>
              <a:latin typeface="黑体" panose="02010609060101010101" charset="-122"/>
              <a:ea typeface="黑体" panose="02010609060101010101" charset="-122"/>
            </a:endParaRPr>
          </a:p>
          <a:p>
            <a:pPr>
              <a:buFont typeface="Wingdings" panose="05000000000000000000" pitchFamily="2" charset="2"/>
              <a:buChar char="Ø"/>
            </a:pPr>
            <a:r>
              <a:rPr lang="zh-CN" altLang="en-US" dirty="0" smtClean="0">
                <a:solidFill>
                  <a:srgbClr val="002060"/>
                </a:solidFill>
                <a:effectLst>
                  <a:outerShdw blurRad="38100" dist="38100" dir="2700000" algn="tl">
                    <a:srgbClr val="000000"/>
                  </a:outerShdw>
                </a:effectLst>
                <a:latin typeface="黑体" panose="02010609060101010101" charset="-122"/>
                <a:ea typeface="黑体" panose="02010609060101010101" charset="-122"/>
              </a:rPr>
              <a:t>离心</a:t>
            </a: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取上清液，用苯酚</a:t>
            </a:r>
            <a:r>
              <a:rPr lang="en-US" altLang="zh-CN" dirty="0">
                <a:solidFill>
                  <a:srgbClr val="002060"/>
                </a:solidFill>
                <a:effectLst>
                  <a:outerShdw blurRad="38100" dist="38100" dir="2700000" algn="tl">
                    <a:srgbClr val="000000"/>
                  </a:outerShdw>
                </a:effectLst>
                <a:latin typeface="黑体" panose="02010609060101010101" charset="-122"/>
                <a:ea typeface="黑体" panose="02010609060101010101" charset="-122"/>
              </a:rPr>
              <a:t>-</a:t>
            </a: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氯仿萃取，去除痕量的蛋白质</a:t>
            </a:r>
            <a:endPar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a:p>
            <a:pPr>
              <a:buFont typeface="Wingdings" panose="05000000000000000000" pitchFamily="2" charset="2"/>
              <a:buChar char="Ø"/>
            </a:pP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乙醇或异丙醇沉淀水相质粒</a:t>
            </a:r>
            <a:r>
              <a:rPr lang="en-US" altLang="zh-CN" dirty="0">
                <a:solidFill>
                  <a:srgbClr val="002060"/>
                </a:solidFill>
                <a:effectLst>
                  <a:outerShdw blurRad="38100" dist="38100" dir="2700000" algn="tl">
                    <a:srgbClr val="000000"/>
                  </a:outerShdw>
                </a:effectLst>
                <a:latin typeface="黑体" panose="02010609060101010101" charset="-122"/>
                <a:ea typeface="黑体" panose="02010609060101010101" charset="-122"/>
              </a:rPr>
              <a:t>DNA</a:t>
            </a:r>
            <a:endParaRPr lang="en-US" altLang="zh-CN"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a:p>
            <a:pPr>
              <a:buFont typeface="Wingdings" panose="05000000000000000000" pitchFamily="2" charset="2"/>
              <a:buChar char="Ø"/>
            </a:pP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用无</a:t>
            </a:r>
            <a:r>
              <a:rPr lang="en-US" altLang="zh-CN" dirty="0">
                <a:solidFill>
                  <a:srgbClr val="002060"/>
                </a:solidFill>
                <a:effectLst>
                  <a:outerShdw blurRad="38100" dist="38100" dir="2700000" algn="tl">
                    <a:srgbClr val="000000"/>
                  </a:outerShdw>
                </a:effectLst>
                <a:latin typeface="黑体" panose="02010609060101010101" charset="-122"/>
                <a:ea typeface="黑体" panose="02010609060101010101" charset="-122"/>
              </a:rPr>
              <a:t>DNase</a:t>
            </a: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的</a:t>
            </a:r>
            <a:r>
              <a:rPr lang="en-US" altLang="zh-CN" dirty="0">
                <a:solidFill>
                  <a:srgbClr val="002060"/>
                </a:solidFill>
                <a:effectLst>
                  <a:outerShdw blurRad="38100" dist="38100" dir="2700000" algn="tl">
                    <a:srgbClr val="000000"/>
                  </a:outerShdw>
                </a:effectLst>
                <a:latin typeface="黑体" panose="02010609060101010101" charset="-122"/>
                <a:ea typeface="黑体" panose="02010609060101010101" charset="-122"/>
              </a:rPr>
              <a:t>RNase</a:t>
            </a:r>
            <a:r>
              <a:rPr lang="zh-CN" altLang="en-US" dirty="0">
                <a:solidFill>
                  <a:srgbClr val="002060"/>
                </a:solidFill>
                <a:effectLst>
                  <a:outerShdw blurRad="38100" dist="38100" dir="2700000" algn="tl">
                    <a:srgbClr val="000000"/>
                  </a:outerShdw>
                </a:effectLst>
                <a:latin typeface="黑体" panose="02010609060101010101" charset="-122"/>
                <a:ea typeface="黑体" panose="02010609060101010101" charset="-122"/>
              </a:rPr>
              <a:t>去除残余的</a:t>
            </a:r>
            <a:r>
              <a:rPr lang="en-US" altLang="zh-CN" dirty="0">
                <a:solidFill>
                  <a:srgbClr val="002060"/>
                </a:solidFill>
                <a:effectLst>
                  <a:outerShdw blurRad="38100" dist="38100" dir="2700000" algn="tl">
                    <a:srgbClr val="000000"/>
                  </a:outerShdw>
                </a:effectLst>
                <a:latin typeface="黑体" panose="02010609060101010101" charset="-122"/>
                <a:ea typeface="黑体" panose="02010609060101010101" charset="-122"/>
              </a:rPr>
              <a:t>RNA </a:t>
            </a:r>
            <a:endParaRPr lang="en-US" altLang="zh-CN" dirty="0">
              <a:solidFill>
                <a:srgbClr val="002060"/>
              </a:solidFill>
              <a:effectLst>
                <a:outerShdw blurRad="38100" dist="38100" dir="2700000" algn="tl">
                  <a:srgbClr val="000000"/>
                </a:outerShdw>
              </a:effectLst>
              <a:latin typeface="黑体" panose="02010609060101010101" charset="-122"/>
              <a:ea typeface="黑体" panose="02010609060101010101" charset="-122"/>
            </a:endParaRPr>
          </a:p>
          <a:p>
            <a:pPr marL="0" indent="0">
              <a:buNone/>
            </a:pPr>
            <a:endParaRPr lang="zh-CN" altLang="en-US" dirty="0" smtClean="0">
              <a:solidFill>
                <a:srgbClr val="002060"/>
              </a:solidFill>
              <a:latin typeface="黑体" panose="02010609060101010101" charset="-122"/>
              <a:ea typeface="黑体" panose="02010609060101010101" charset="-122"/>
            </a:endParaRPr>
          </a:p>
        </p:txBody>
      </p:sp>
    </p:spTree>
    <p:custDataLst>
      <p:tags r:id="rId27"/>
    </p:custDataLst>
  </p:cSld>
  <p:clrMapOvr>
    <a:masterClrMapping/>
  </p:clrMapOvr>
  <p:transition advTm="248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3"/>
          <p:cNvSpPr>
            <a:spLocks noGrp="1"/>
          </p:cNvSpPr>
          <p:nvPr>
            <p:ph type="title"/>
            <p:custDataLst>
              <p:tags r:id="rId1"/>
            </p:custDataLst>
          </p:nvPr>
        </p:nvSpPr>
        <p:spPr/>
        <p:txBody>
          <a:bodyPr/>
          <a:lstStyle/>
          <a:p>
            <a:r>
              <a:rPr lang="zh-CN" altLang="en-US" smtClean="0"/>
              <a:t>溶液成分及用途</a:t>
            </a:r>
            <a:endParaRPr lang="zh-CN" altLang="en-US" smtClean="0"/>
          </a:p>
        </p:txBody>
      </p:sp>
      <p:sp>
        <p:nvSpPr>
          <p:cNvPr id="76803" name="内容占位符 5"/>
          <p:cNvSpPr>
            <a:spLocks noGrp="1"/>
          </p:cNvSpPr>
          <p:nvPr>
            <p:ph idx="1"/>
            <p:custDataLst>
              <p:tags r:id="rId2"/>
            </p:custDataLst>
          </p:nvPr>
        </p:nvSpPr>
        <p:spPr>
          <a:xfrm>
            <a:off x="6019800" y="1676400"/>
            <a:ext cx="2514600" cy="3581400"/>
          </a:xfrm>
        </p:spPr>
        <p:txBody>
          <a:bodyPr/>
          <a:lstStyle/>
          <a:p>
            <a:r>
              <a:rPr lang="zh-CN" altLang="en-US" sz="2000" dirty="0" smtClean="0"/>
              <a:t>菌液悬浮</a:t>
            </a:r>
            <a:endParaRPr lang="en-US" altLang="zh-CN" sz="2000" dirty="0" smtClean="0"/>
          </a:p>
          <a:p>
            <a:endParaRPr lang="en-US" altLang="zh-CN" sz="2000" dirty="0" smtClean="0"/>
          </a:p>
          <a:p>
            <a:endParaRPr lang="en-US" altLang="zh-CN" sz="2000" dirty="0" smtClean="0"/>
          </a:p>
          <a:p>
            <a:endParaRPr lang="en-US" altLang="zh-CN" sz="2000" dirty="0" smtClean="0"/>
          </a:p>
          <a:p>
            <a:r>
              <a:rPr lang="zh-CN" altLang="en-US" sz="2000" dirty="0" smtClean="0"/>
              <a:t>菌体裂解</a:t>
            </a:r>
            <a:endParaRPr lang="en-US" altLang="zh-CN" sz="2000" dirty="0" smtClean="0"/>
          </a:p>
          <a:p>
            <a:pPr>
              <a:buFontTx/>
              <a:buNone/>
            </a:pPr>
            <a:r>
              <a:rPr lang="en-US" altLang="zh-CN" sz="2000" dirty="0" smtClean="0"/>
              <a:t>     DNA</a:t>
            </a:r>
            <a:r>
              <a:rPr lang="zh-CN" altLang="en-US" sz="2000" dirty="0" smtClean="0"/>
              <a:t>变性</a:t>
            </a:r>
            <a:endParaRPr lang="en-US" altLang="zh-CN" sz="2000" dirty="0" smtClean="0"/>
          </a:p>
          <a:p>
            <a:pPr>
              <a:buFontTx/>
              <a:buNone/>
            </a:pPr>
            <a:endParaRPr lang="en-US" altLang="zh-CN" sz="2000" dirty="0" smtClean="0"/>
          </a:p>
          <a:p>
            <a:pPr>
              <a:buFontTx/>
              <a:buNone/>
            </a:pPr>
            <a:endParaRPr lang="en-US" altLang="zh-CN" sz="2000" dirty="0" smtClean="0"/>
          </a:p>
          <a:p>
            <a:r>
              <a:rPr lang="zh-CN" altLang="en-US" sz="2000" dirty="0" smtClean="0"/>
              <a:t>中和复性</a:t>
            </a:r>
            <a:endParaRPr lang="en-US" altLang="zh-CN" sz="2000" dirty="0" smtClean="0"/>
          </a:p>
          <a:p>
            <a:pPr>
              <a:buFontTx/>
              <a:buNone/>
            </a:pPr>
            <a:r>
              <a:rPr lang="en-US" altLang="zh-CN" sz="2000" dirty="0" smtClean="0"/>
              <a:t>    </a:t>
            </a:r>
            <a:r>
              <a:rPr lang="zh-CN" altLang="en-US" sz="2000" dirty="0" smtClean="0"/>
              <a:t>大分子沉淀</a:t>
            </a:r>
            <a:endParaRPr lang="zh-CN" altLang="en-US" sz="2000" dirty="0" smtClean="0"/>
          </a:p>
        </p:txBody>
      </p:sp>
      <p:sp>
        <p:nvSpPr>
          <p:cNvPr id="76804" name="内容占位符 7"/>
          <p:cNvSpPr>
            <a:spLocks noGrp="1"/>
          </p:cNvSpPr>
          <p:nvPr>
            <p:ph sz="quarter" idx="4294967295"/>
            <p:custDataLst>
              <p:tags r:id="rId3"/>
            </p:custDataLst>
          </p:nvPr>
        </p:nvSpPr>
        <p:spPr>
          <a:xfrm>
            <a:off x="381000" y="1447800"/>
            <a:ext cx="5715000" cy="3951288"/>
          </a:xfrm>
        </p:spPr>
        <p:txBody>
          <a:bodyPr/>
          <a:lstStyle/>
          <a:p>
            <a:pPr marL="533400" indent="-533400">
              <a:lnSpc>
                <a:spcPct val="90000"/>
              </a:lnSpc>
              <a:buFontTx/>
              <a:buNone/>
            </a:pPr>
            <a:r>
              <a:rPr lang="zh-CN" altLang="en-US" sz="2000" dirty="0" smtClean="0">
                <a:solidFill>
                  <a:srgbClr val="FF0000"/>
                </a:solidFill>
              </a:rPr>
              <a:t>溶液</a:t>
            </a:r>
            <a:r>
              <a:rPr lang="en-US" altLang="zh-CN" sz="2000" dirty="0" smtClean="0">
                <a:solidFill>
                  <a:srgbClr val="FF0000"/>
                </a:solidFill>
              </a:rPr>
              <a:t>I</a:t>
            </a:r>
            <a:endParaRPr lang="en-US" altLang="zh-CN" sz="2000" dirty="0" smtClean="0">
              <a:solidFill>
                <a:srgbClr val="FF0000"/>
              </a:solidFill>
            </a:endParaRPr>
          </a:p>
          <a:p>
            <a:pPr marL="533400" indent="-533400">
              <a:lnSpc>
                <a:spcPct val="90000"/>
              </a:lnSpc>
              <a:buFontTx/>
              <a:buNone/>
            </a:pPr>
            <a:r>
              <a:rPr lang="en-US" altLang="zh-CN" sz="1800" dirty="0" smtClean="0"/>
              <a:t> 50 </a:t>
            </a:r>
            <a:r>
              <a:rPr lang="en-US" altLang="zh-CN" sz="1800" dirty="0" err="1" smtClean="0"/>
              <a:t>mmol</a:t>
            </a:r>
            <a:r>
              <a:rPr lang="en-US" altLang="zh-CN" sz="1800" dirty="0" smtClean="0"/>
              <a:t>/L      </a:t>
            </a:r>
            <a:r>
              <a:rPr lang="zh-CN" altLang="en-US" sz="1800" dirty="0" smtClean="0"/>
              <a:t>葡萄糖</a:t>
            </a:r>
            <a:endParaRPr lang="zh-CN" altLang="en-US" sz="1800" dirty="0" smtClean="0"/>
          </a:p>
          <a:p>
            <a:pPr marL="533400" indent="-533400">
              <a:lnSpc>
                <a:spcPct val="90000"/>
              </a:lnSpc>
              <a:buFontTx/>
              <a:buNone/>
            </a:pPr>
            <a:r>
              <a:rPr lang="zh-CN" altLang="en-US" sz="1800" dirty="0" smtClean="0"/>
              <a:t>  </a:t>
            </a:r>
            <a:r>
              <a:rPr lang="en-US" altLang="zh-CN" sz="1800" dirty="0" smtClean="0"/>
              <a:t>25 </a:t>
            </a:r>
            <a:r>
              <a:rPr lang="en-US" altLang="zh-CN" sz="1800" dirty="0" err="1" smtClean="0"/>
              <a:t>mmol</a:t>
            </a:r>
            <a:r>
              <a:rPr lang="en-US" altLang="zh-CN" sz="1800" dirty="0" smtClean="0"/>
              <a:t>/L    </a:t>
            </a:r>
            <a:r>
              <a:rPr lang="zh-CN" altLang="en-US" sz="1800" dirty="0" smtClean="0"/>
              <a:t>三羟甲基氨基甲烷（</a:t>
            </a:r>
            <a:r>
              <a:rPr lang="en-US" altLang="zh-CN" sz="1800" dirty="0" err="1" smtClean="0"/>
              <a:t>Tris.HCl</a:t>
            </a:r>
            <a:r>
              <a:rPr lang="zh-CN" altLang="en-US" sz="1800" dirty="0" smtClean="0"/>
              <a:t>）（</a:t>
            </a:r>
            <a:r>
              <a:rPr lang="en-US" altLang="zh-CN" sz="1800" dirty="0" smtClean="0"/>
              <a:t>pH8.0</a:t>
            </a:r>
            <a:r>
              <a:rPr lang="zh-CN" altLang="en-US" sz="1800" dirty="0" smtClean="0"/>
              <a:t>）</a:t>
            </a:r>
            <a:endParaRPr lang="zh-CN" altLang="en-US" sz="1800" dirty="0" smtClean="0"/>
          </a:p>
          <a:p>
            <a:pPr marL="533400" indent="-533400">
              <a:lnSpc>
                <a:spcPct val="90000"/>
              </a:lnSpc>
              <a:buFontTx/>
              <a:buNone/>
            </a:pPr>
            <a:r>
              <a:rPr lang="zh-CN" altLang="en-US" sz="1800" dirty="0" smtClean="0"/>
              <a:t>  </a:t>
            </a:r>
            <a:r>
              <a:rPr lang="en-US" altLang="zh-CN" sz="1800" dirty="0" smtClean="0"/>
              <a:t>10 </a:t>
            </a:r>
            <a:r>
              <a:rPr lang="en-US" altLang="zh-CN" sz="1800" dirty="0" err="1" smtClean="0"/>
              <a:t>mmol</a:t>
            </a:r>
            <a:r>
              <a:rPr lang="en-US" altLang="zh-CN" sz="1800" dirty="0" smtClean="0"/>
              <a:t>/L      </a:t>
            </a:r>
            <a:r>
              <a:rPr lang="zh-CN" altLang="en-US" sz="1800" dirty="0" smtClean="0"/>
              <a:t>乙二胺四乙酸（</a:t>
            </a:r>
            <a:r>
              <a:rPr lang="en-US" altLang="zh-CN" sz="1800" dirty="0" smtClean="0"/>
              <a:t>EDTA</a:t>
            </a:r>
            <a:r>
              <a:rPr lang="zh-CN" altLang="en-US" sz="1800" dirty="0" smtClean="0"/>
              <a:t>）（</a:t>
            </a:r>
            <a:r>
              <a:rPr lang="en-US" altLang="zh-CN" sz="1800" dirty="0" smtClean="0"/>
              <a:t>pH8 .0</a:t>
            </a:r>
            <a:r>
              <a:rPr lang="zh-CN" altLang="en-US" sz="1800" dirty="0" smtClean="0"/>
              <a:t>）</a:t>
            </a:r>
            <a:endParaRPr lang="zh-CN" altLang="en-US" sz="1800" dirty="0" smtClean="0"/>
          </a:p>
          <a:p>
            <a:pPr marL="533400" indent="-533400">
              <a:lnSpc>
                <a:spcPct val="90000"/>
              </a:lnSpc>
              <a:buFontTx/>
              <a:buNone/>
            </a:pPr>
            <a:r>
              <a:rPr lang="zh-CN" altLang="en-US" sz="1800" dirty="0" smtClean="0"/>
              <a:t> </a:t>
            </a:r>
            <a:endParaRPr lang="en-US" altLang="zh-CN" sz="1800" dirty="0" smtClean="0"/>
          </a:p>
          <a:p>
            <a:pPr marL="533400" indent="-533400">
              <a:lnSpc>
                <a:spcPct val="90000"/>
              </a:lnSpc>
              <a:buNone/>
            </a:pPr>
            <a:r>
              <a:rPr lang="zh-CN" altLang="en-US" sz="2000" dirty="0">
                <a:solidFill>
                  <a:srgbClr val="FF0000"/>
                </a:solidFill>
              </a:rPr>
              <a:t>溶液</a:t>
            </a:r>
            <a:r>
              <a:rPr lang="en-US" altLang="zh-CN" sz="2000" dirty="0">
                <a:solidFill>
                  <a:srgbClr val="FF0000"/>
                </a:solidFill>
              </a:rPr>
              <a:t>II</a:t>
            </a:r>
            <a:endParaRPr lang="en-US" altLang="zh-CN" sz="2000" dirty="0">
              <a:solidFill>
                <a:srgbClr val="FF0000"/>
              </a:solidFill>
            </a:endParaRPr>
          </a:p>
          <a:p>
            <a:pPr marL="533400" indent="-533400">
              <a:lnSpc>
                <a:spcPct val="90000"/>
              </a:lnSpc>
              <a:buFontTx/>
              <a:buNone/>
            </a:pPr>
            <a:r>
              <a:rPr lang="en-US" altLang="zh-CN" sz="1800" dirty="0" smtClean="0"/>
              <a:t>       0.4 </a:t>
            </a:r>
            <a:r>
              <a:rPr lang="en-US" altLang="zh-CN" sz="1800" dirty="0" err="1" smtClean="0"/>
              <a:t>mol</a:t>
            </a:r>
            <a:r>
              <a:rPr lang="en-US" altLang="zh-CN" sz="1800" dirty="0" smtClean="0"/>
              <a:t>/L </a:t>
            </a:r>
            <a:r>
              <a:rPr lang="en-US" altLang="zh-CN" sz="1800" dirty="0" err="1" smtClean="0"/>
              <a:t>NaOH</a:t>
            </a:r>
            <a:r>
              <a:rPr lang="zh-CN" altLang="en-US" sz="1800" dirty="0" smtClean="0"/>
              <a:t>， </a:t>
            </a:r>
            <a:r>
              <a:rPr lang="en-US" altLang="zh-CN" sz="1800" dirty="0" smtClean="0"/>
              <a:t>2% SDS</a:t>
            </a:r>
            <a:endParaRPr lang="en-US" altLang="zh-CN" sz="1800" dirty="0" smtClean="0"/>
          </a:p>
          <a:p>
            <a:pPr marL="533400" indent="-533400">
              <a:lnSpc>
                <a:spcPct val="90000"/>
              </a:lnSpc>
              <a:buFontTx/>
              <a:buNone/>
            </a:pPr>
            <a:r>
              <a:rPr lang="en-US" altLang="zh-CN" sz="1800" dirty="0" smtClean="0"/>
              <a:t>      </a:t>
            </a:r>
            <a:r>
              <a:rPr lang="zh-CN" altLang="en-US" sz="1800" dirty="0" smtClean="0">
                <a:solidFill>
                  <a:srgbClr val="FF0000"/>
                </a:solidFill>
              </a:rPr>
              <a:t>（新鲜配制，用前等体积混合）</a:t>
            </a:r>
            <a:endParaRPr lang="zh-CN" altLang="en-US" sz="1800" dirty="0" smtClean="0">
              <a:solidFill>
                <a:srgbClr val="FF0000"/>
              </a:solidFill>
            </a:endParaRPr>
          </a:p>
          <a:p>
            <a:pPr marL="533400" indent="-533400">
              <a:lnSpc>
                <a:spcPct val="90000"/>
              </a:lnSpc>
              <a:buFontTx/>
              <a:buNone/>
            </a:pPr>
            <a:r>
              <a:rPr lang="zh-CN" altLang="en-US" sz="1800" dirty="0" smtClean="0"/>
              <a:t> </a:t>
            </a:r>
            <a:endParaRPr lang="en-US" altLang="zh-CN" sz="1800" dirty="0" smtClean="0"/>
          </a:p>
          <a:p>
            <a:pPr marL="533400" indent="-533400">
              <a:lnSpc>
                <a:spcPct val="90000"/>
              </a:lnSpc>
              <a:buNone/>
            </a:pPr>
            <a:r>
              <a:rPr lang="zh-CN" altLang="en-US" sz="2000" dirty="0">
                <a:solidFill>
                  <a:srgbClr val="FF0000"/>
                </a:solidFill>
              </a:rPr>
              <a:t>溶液</a:t>
            </a:r>
            <a:r>
              <a:rPr lang="en-US" altLang="zh-CN" sz="2000" dirty="0">
                <a:solidFill>
                  <a:srgbClr val="FF0000"/>
                </a:solidFill>
              </a:rPr>
              <a:t>III </a:t>
            </a:r>
            <a:endParaRPr lang="en-US" altLang="zh-CN" sz="2000" dirty="0">
              <a:solidFill>
                <a:srgbClr val="FF0000"/>
              </a:solidFill>
            </a:endParaRPr>
          </a:p>
          <a:p>
            <a:pPr marL="533400" indent="-533400">
              <a:lnSpc>
                <a:spcPct val="90000"/>
              </a:lnSpc>
              <a:buFontTx/>
              <a:buNone/>
            </a:pPr>
            <a:r>
              <a:rPr lang="en-US" altLang="zh-CN" sz="1800" dirty="0" smtClean="0"/>
              <a:t>        5 </a:t>
            </a:r>
            <a:r>
              <a:rPr lang="en-US" altLang="zh-CN" sz="1800" dirty="0" err="1" smtClean="0"/>
              <a:t>mmol</a:t>
            </a:r>
            <a:r>
              <a:rPr lang="en-US" altLang="zh-CN" sz="1800" dirty="0" smtClean="0"/>
              <a:t>/L  </a:t>
            </a:r>
            <a:r>
              <a:rPr lang="zh-CN" altLang="en-US" sz="1800" dirty="0" smtClean="0"/>
              <a:t>乙酸钾 ， 冰乙酸 ，</a:t>
            </a:r>
            <a:r>
              <a:rPr lang="en-US" altLang="zh-CN" sz="1800" dirty="0" smtClean="0"/>
              <a:t>H</a:t>
            </a:r>
            <a:r>
              <a:rPr lang="en-US" altLang="zh-CN" sz="1800" baseline="-25000" dirty="0" smtClean="0"/>
              <a:t>2</a:t>
            </a:r>
            <a:r>
              <a:rPr lang="en-US" altLang="zh-CN" sz="1800" dirty="0" smtClean="0"/>
              <a:t>O</a:t>
            </a:r>
            <a:endParaRPr lang="zh-CN" altLang="en-US" dirty="0" smtClean="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80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8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3"/>
          <p:cNvSpPr>
            <a:spLocks noGrp="1"/>
          </p:cNvSpPr>
          <p:nvPr>
            <p:ph type="title"/>
            <p:custDataLst>
              <p:tags r:id="rId1"/>
            </p:custDataLst>
          </p:nvPr>
        </p:nvSpPr>
        <p:spPr/>
        <p:txBody>
          <a:bodyPr/>
          <a:lstStyle/>
          <a:p>
            <a:r>
              <a:rPr lang="zh-CN" altLang="en-US" sz="3600" smtClean="0"/>
              <a:t>溶液成分及用途</a:t>
            </a:r>
            <a:endParaRPr lang="zh-CN" altLang="en-US" sz="3600" smtClean="0"/>
          </a:p>
        </p:txBody>
      </p:sp>
      <p:sp>
        <p:nvSpPr>
          <p:cNvPr id="8" name="内容占位符 7"/>
          <p:cNvSpPr>
            <a:spLocks noGrp="1"/>
          </p:cNvSpPr>
          <p:nvPr>
            <p:ph sz="quarter" idx="4294967295"/>
            <p:custDataLst>
              <p:tags r:id="rId2"/>
            </p:custDataLst>
          </p:nvPr>
        </p:nvSpPr>
        <p:spPr>
          <a:xfrm>
            <a:off x="2971800" y="1752600"/>
            <a:ext cx="5181600" cy="3722688"/>
          </a:xfrm>
        </p:spPr>
        <p:txBody>
          <a:bodyPr/>
          <a:lstStyle/>
          <a:p>
            <a:pPr marL="0" indent="0">
              <a:lnSpc>
                <a:spcPct val="90000"/>
              </a:lnSpc>
              <a:buFontTx/>
              <a:buNone/>
              <a:defRPr/>
            </a:pPr>
            <a:r>
              <a:rPr lang="zh-CN" altLang="en-US" sz="2000" dirty="0" smtClean="0"/>
              <a:t>蛋白质变性剂，饱和平衡酚，</a:t>
            </a:r>
            <a:r>
              <a:rPr lang="zh-CN" altLang="en-US" sz="2000" dirty="0" smtClean="0">
                <a:solidFill>
                  <a:srgbClr val="0070C0"/>
                </a:solidFill>
                <a:latin typeface="+mn-ea"/>
              </a:rPr>
              <a:t>饱和</a:t>
            </a:r>
            <a:r>
              <a:rPr lang="zh-CN" altLang="zh-CN" sz="2000" dirty="0" smtClean="0">
                <a:solidFill>
                  <a:srgbClr val="0070C0"/>
                </a:solidFill>
                <a:latin typeface="+mn-ea"/>
              </a:rPr>
              <a:t>酚的目的是使其抽提</a:t>
            </a:r>
            <a:r>
              <a:rPr lang="en-US" altLang="zh-CN" sz="2000" dirty="0" smtClean="0">
                <a:solidFill>
                  <a:srgbClr val="0070C0"/>
                </a:solidFill>
                <a:latin typeface="+mn-ea"/>
              </a:rPr>
              <a:t>DNA</a:t>
            </a:r>
            <a:r>
              <a:rPr lang="zh-CN" altLang="zh-CN" sz="2000" dirty="0" smtClean="0">
                <a:solidFill>
                  <a:srgbClr val="0070C0"/>
                </a:solidFill>
                <a:latin typeface="+mn-ea"/>
              </a:rPr>
              <a:t>过程中，不致吸收样品中含有</a:t>
            </a:r>
            <a:r>
              <a:rPr lang="en-US" altLang="zh-CN" sz="2000" dirty="0" smtClean="0">
                <a:solidFill>
                  <a:srgbClr val="0070C0"/>
                </a:solidFill>
                <a:latin typeface="+mn-ea"/>
              </a:rPr>
              <a:t>DNA</a:t>
            </a:r>
            <a:r>
              <a:rPr lang="zh-CN" altLang="zh-CN" sz="2000" dirty="0" smtClean="0">
                <a:solidFill>
                  <a:srgbClr val="0070C0"/>
                </a:solidFill>
                <a:latin typeface="+mn-ea"/>
              </a:rPr>
              <a:t>的水分，</a:t>
            </a:r>
            <a:r>
              <a:rPr lang="zh-CN" altLang="en-US" sz="2000" dirty="0" smtClean="0">
                <a:solidFill>
                  <a:srgbClr val="0070C0"/>
                </a:solidFill>
                <a:latin typeface="+mn-ea"/>
              </a:rPr>
              <a:t>从而</a:t>
            </a:r>
            <a:r>
              <a:rPr lang="zh-CN" altLang="zh-CN" sz="2000" dirty="0" smtClean="0">
                <a:solidFill>
                  <a:srgbClr val="0070C0"/>
                </a:solidFill>
                <a:latin typeface="+mn-ea"/>
              </a:rPr>
              <a:t>减少</a:t>
            </a:r>
            <a:r>
              <a:rPr lang="en-US" altLang="zh-CN" sz="2000" dirty="0" smtClean="0">
                <a:solidFill>
                  <a:srgbClr val="0070C0"/>
                </a:solidFill>
                <a:latin typeface="+mn-ea"/>
              </a:rPr>
              <a:t>DNA</a:t>
            </a:r>
            <a:r>
              <a:rPr lang="zh-CN" altLang="zh-CN" sz="2000" dirty="0" smtClean="0">
                <a:solidFill>
                  <a:srgbClr val="0070C0"/>
                </a:solidFill>
                <a:latin typeface="+mn-ea"/>
              </a:rPr>
              <a:t>的损失。</a:t>
            </a:r>
            <a:endParaRPr lang="en-US" altLang="zh-CN" sz="2000" dirty="0" smtClean="0"/>
          </a:p>
          <a:p>
            <a:pPr marL="533400" indent="-533400">
              <a:lnSpc>
                <a:spcPct val="90000"/>
              </a:lnSpc>
              <a:buFontTx/>
              <a:buNone/>
              <a:defRPr/>
            </a:pPr>
            <a:r>
              <a:rPr lang="en-US" altLang="zh-CN" sz="2000" dirty="0" smtClean="0"/>
              <a:t>         </a:t>
            </a:r>
            <a:r>
              <a:rPr lang="zh-CN" altLang="en-US" sz="2000" dirty="0" smtClean="0"/>
              <a:t>       </a:t>
            </a:r>
            <a:endParaRPr lang="en-US" altLang="zh-CN" sz="2000" dirty="0" smtClean="0"/>
          </a:p>
          <a:p>
            <a:pPr marL="533400" indent="-533400">
              <a:lnSpc>
                <a:spcPct val="90000"/>
              </a:lnSpc>
              <a:buFontTx/>
              <a:buNone/>
              <a:defRPr/>
            </a:pPr>
            <a:r>
              <a:rPr lang="en-US" altLang="zh-CN" sz="2000" dirty="0" smtClean="0"/>
              <a:t>        </a:t>
            </a:r>
            <a:endParaRPr lang="en-US" altLang="zh-CN" sz="2000" dirty="0" smtClean="0"/>
          </a:p>
          <a:p>
            <a:pPr marL="0" indent="0">
              <a:lnSpc>
                <a:spcPct val="90000"/>
              </a:lnSpc>
              <a:buFontTx/>
              <a:buNone/>
              <a:defRPr/>
            </a:pPr>
            <a:r>
              <a:rPr lang="zh-CN" altLang="en-US" sz="2000" dirty="0" smtClean="0"/>
              <a:t>蛋白质变性剂，酚</a:t>
            </a:r>
            <a:r>
              <a:rPr lang="zh-CN" altLang="zh-CN" sz="2000" dirty="0" smtClean="0"/>
              <a:t>对蛋白质的变性作用远大于氯仿</a:t>
            </a:r>
            <a:r>
              <a:rPr lang="zh-CN" altLang="en-US" sz="2000" dirty="0" smtClean="0"/>
              <a:t>，但微溶于水，会抑制多酶反应。</a:t>
            </a:r>
            <a:endParaRPr lang="en-US" altLang="zh-CN" sz="2000" dirty="0" smtClean="0"/>
          </a:p>
          <a:p>
            <a:pPr marL="533400" indent="-533400">
              <a:lnSpc>
                <a:spcPct val="90000"/>
              </a:lnSpc>
              <a:buFontTx/>
              <a:buNone/>
              <a:defRPr/>
            </a:pPr>
            <a:r>
              <a:rPr lang="zh-CN" altLang="zh-CN" sz="2000" dirty="0" smtClean="0"/>
              <a:t>酚</a:t>
            </a:r>
            <a:r>
              <a:rPr lang="en-US" altLang="zh-CN" sz="2000" dirty="0" smtClean="0"/>
              <a:t>/</a:t>
            </a:r>
            <a:r>
              <a:rPr lang="zh-CN" altLang="zh-CN" sz="2000" dirty="0" smtClean="0"/>
              <a:t>氯仿的混合液进行抽提</a:t>
            </a:r>
            <a:r>
              <a:rPr lang="zh-CN" altLang="en-US" sz="2000" dirty="0" smtClean="0"/>
              <a:t>。</a:t>
            </a:r>
            <a:endParaRPr lang="en-US" altLang="zh-CN" sz="2000" dirty="0" smtClean="0"/>
          </a:p>
          <a:p>
            <a:pPr marL="533400" indent="-533400">
              <a:lnSpc>
                <a:spcPct val="90000"/>
              </a:lnSpc>
              <a:buFontTx/>
              <a:buNone/>
              <a:defRPr/>
            </a:pPr>
            <a:r>
              <a:rPr lang="en-US" altLang="zh-CN" sz="2000" dirty="0" smtClean="0"/>
              <a:t>        </a:t>
            </a:r>
            <a:endParaRPr lang="en-US" altLang="zh-CN" sz="2000" dirty="0" smtClean="0"/>
          </a:p>
          <a:p>
            <a:pPr marL="0" indent="0">
              <a:lnSpc>
                <a:spcPct val="90000"/>
              </a:lnSpc>
              <a:buFontTx/>
              <a:buNone/>
              <a:defRPr/>
            </a:pPr>
            <a:r>
              <a:rPr lang="zh-CN" altLang="en-US" sz="2000" dirty="0" smtClean="0"/>
              <a:t>水相和有机相分层。</a:t>
            </a:r>
            <a:r>
              <a:rPr lang="en-US" altLang="zh-CN" sz="2000" dirty="0" smtClean="0"/>
              <a:t>  </a:t>
            </a:r>
            <a:endParaRPr lang="en-US" altLang="zh-CN" sz="2000" dirty="0" smtClean="0"/>
          </a:p>
          <a:p>
            <a:pPr marL="0" indent="0">
              <a:lnSpc>
                <a:spcPct val="90000"/>
              </a:lnSpc>
              <a:buFontTx/>
              <a:buNone/>
              <a:defRPr/>
            </a:pPr>
            <a:r>
              <a:rPr lang="zh-CN" altLang="en-US" sz="2000" dirty="0" smtClean="0"/>
              <a:t>消泡剂，</a:t>
            </a:r>
            <a:r>
              <a:rPr lang="zh-CN" altLang="zh-CN" sz="2000" dirty="0" smtClean="0"/>
              <a:t>主要是为了让离心后上下层的界面更加清晰，也方便了水相的回收。</a:t>
            </a:r>
            <a:r>
              <a:rPr lang="en-US" altLang="zh-CN" sz="2000" dirty="0" smtClean="0"/>
              <a:t>   </a:t>
            </a:r>
            <a:endParaRPr lang="zh-CN" altLang="en-US" sz="2000" dirty="0"/>
          </a:p>
        </p:txBody>
      </p:sp>
      <p:sp>
        <p:nvSpPr>
          <p:cNvPr id="77828" name="内容占位符 5"/>
          <p:cNvSpPr>
            <a:spLocks noGrp="1"/>
          </p:cNvSpPr>
          <p:nvPr>
            <p:ph idx="4294967295"/>
            <p:custDataLst>
              <p:tags r:id="rId3"/>
            </p:custDataLst>
          </p:nvPr>
        </p:nvSpPr>
        <p:spPr>
          <a:xfrm>
            <a:off x="457200" y="1752600"/>
            <a:ext cx="2743200" cy="4449763"/>
          </a:xfrm>
        </p:spPr>
        <p:txBody>
          <a:bodyPr/>
          <a:lstStyle/>
          <a:p>
            <a:r>
              <a:rPr lang="zh-CN" altLang="zh-CN" sz="2800" smtClean="0">
                <a:solidFill>
                  <a:srgbClr val="FF0000"/>
                </a:solidFill>
              </a:rPr>
              <a:t>酚</a:t>
            </a:r>
            <a:endParaRPr lang="en-US" altLang="zh-CN" sz="2800" smtClean="0">
              <a:solidFill>
                <a:srgbClr val="FF0000"/>
              </a:solidFill>
            </a:endParaRPr>
          </a:p>
          <a:p>
            <a:pPr>
              <a:buFontTx/>
              <a:buNone/>
            </a:pPr>
            <a:endParaRPr lang="en-US" altLang="zh-CN" sz="2800" smtClean="0"/>
          </a:p>
          <a:p>
            <a:r>
              <a:rPr lang="zh-CN" altLang="en-US" sz="2800" smtClean="0">
                <a:solidFill>
                  <a:srgbClr val="FF0000"/>
                </a:solidFill>
              </a:rPr>
              <a:t>氯仿</a:t>
            </a:r>
            <a:endParaRPr lang="en-US" altLang="zh-CN" sz="2800" smtClean="0">
              <a:solidFill>
                <a:srgbClr val="FF0000"/>
              </a:solidFill>
            </a:endParaRPr>
          </a:p>
          <a:p>
            <a:endParaRPr lang="en-US" altLang="zh-CN" sz="2800" smtClean="0"/>
          </a:p>
          <a:p>
            <a:endParaRPr lang="en-US" altLang="zh-CN" sz="2800" smtClean="0"/>
          </a:p>
          <a:p>
            <a:r>
              <a:rPr lang="zh-CN" altLang="zh-CN" sz="2800" smtClean="0">
                <a:solidFill>
                  <a:srgbClr val="FF0000"/>
                </a:solidFill>
              </a:rPr>
              <a:t>异戊醇</a:t>
            </a:r>
            <a:endParaRPr lang="zh-CN" altLang="en-US" sz="2800" smtClean="0">
              <a:solidFill>
                <a:srgbClr val="FF0000"/>
              </a:solidFill>
            </a:endParaRPr>
          </a:p>
        </p:txBody>
      </p:sp>
      <p:sp>
        <p:nvSpPr>
          <p:cNvPr id="9" name="矩形 8"/>
          <p:cNvSpPr/>
          <p:nvPr>
            <p:custDataLst>
              <p:tags r:id="rId4"/>
            </p:custDataLst>
          </p:nvPr>
        </p:nvSpPr>
        <p:spPr>
          <a:xfrm>
            <a:off x="1524000" y="5715000"/>
            <a:ext cx="6629400" cy="523875"/>
          </a:xfrm>
          <a:prstGeom prst="rect">
            <a:avLst/>
          </a:prstGeom>
          <a:solidFill>
            <a:srgbClr val="FFFF00"/>
          </a:solidFill>
        </p:spPr>
        <p:style>
          <a:lnRef idx="1">
            <a:schemeClr val="accent2"/>
          </a:lnRef>
          <a:fillRef idx="2">
            <a:schemeClr val="accent2"/>
          </a:fillRef>
          <a:effectRef idx="1">
            <a:schemeClr val="accent2"/>
          </a:effectRef>
          <a:fontRef idx="minor">
            <a:schemeClr val="dk1"/>
          </a:fontRef>
        </p:style>
        <p:txBody>
          <a:bodyPr>
            <a:spAutoFit/>
          </a:bodyPr>
          <a:lstStyle/>
          <a:p>
            <a:pPr algn="ctr">
              <a:buFont typeface="Arial" panose="020B0604020202020204" pitchFamily="34" charset="0"/>
              <a:buNone/>
              <a:defRPr/>
            </a:pPr>
            <a:r>
              <a:rPr lang="zh-CN" altLang="zh-CN" sz="2800" b="1" dirty="0">
                <a:solidFill>
                  <a:srgbClr val="0070C0"/>
                </a:solidFill>
                <a:latin typeface="+mn-ea"/>
              </a:rPr>
              <a:t>酚</a:t>
            </a:r>
            <a:r>
              <a:rPr lang="en-US" altLang="zh-CN" sz="2800" b="1" dirty="0">
                <a:solidFill>
                  <a:srgbClr val="0070C0"/>
                </a:solidFill>
                <a:latin typeface="+mn-ea"/>
              </a:rPr>
              <a:t>/</a:t>
            </a:r>
            <a:r>
              <a:rPr lang="zh-CN" altLang="zh-CN" sz="2800" b="1" dirty="0">
                <a:solidFill>
                  <a:srgbClr val="0070C0"/>
                </a:solidFill>
                <a:latin typeface="+mn-ea"/>
              </a:rPr>
              <a:t>氯仿</a:t>
            </a:r>
            <a:r>
              <a:rPr lang="en-US" altLang="zh-CN" sz="2800" b="1" dirty="0">
                <a:solidFill>
                  <a:srgbClr val="0070C0"/>
                </a:solidFill>
                <a:latin typeface="+mn-ea"/>
              </a:rPr>
              <a:t>/</a:t>
            </a:r>
            <a:r>
              <a:rPr lang="zh-CN" altLang="zh-CN" sz="2800" b="1" dirty="0">
                <a:solidFill>
                  <a:srgbClr val="0070C0"/>
                </a:solidFill>
                <a:latin typeface="+mn-ea"/>
              </a:rPr>
              <a:t>异戊</a:t>
            </a:r>
            <a:r>
              <a:rPr lang="zh-CN" altLang="zh-CN" sz="2800" b="1" dirty="0">
                <a:solidFill>
                  <a:srgbClr val="0070C0"/>
                </a:solidFill>
                <a:latin typeface="+mn-ea"/>
              </a:rPr>
              <a:t>醇</a:t>
            </a:r>
            <a:r>
              <a:rPr lang="en-US" altLang="zh-CN" sz="2800" b="1" dirty="0">
                <a:solidFill>
                  <a:srgbClr val="0070C0"/>
                </a:solidFill>
                <a:latin typeface="+mn-ea"/>
              </a:rPr>
              <a:t> 25 </a:t>
            </a:r>
            <a:r>
              <a:rPr lang="en-US" altLang="zh-CN" sz="2800" b="1" dirty="0">
                <a:solidFill>
                  <a:srgbClr val="0070C0"/>
                </a:solidFill>
                <a:latin typeface="+mn-ea"/>
              </a:rPr>
              <a:t>: 24 : </a:t>
            </a:r>
            <a:r>
              <a:rPr lang="en-US" altLang="zh-CN" sz="2800" b="1" dirty="0">
                <a:solidFill>
                  <a:srgbClr val="0070C0"/>
                </a:solidFill>
                <a:latin typeface="+mn-ea"/>
              </a:rPr>
              <a:t>1</a:t>
            </a:r>
            <a:endParaRPr lang="zh-CN" altLang="en-US" dirty="0">
              <a:solidFill>
                <a:srgbClr val="0070C0"/>
              </a:solidFill>
            </a:endParaRPr>
          </a:p>
        </p:txBody>
      </p:sp>
    </p:spTree>
    <p:custDataLst>
      <p:tags r:id="rId5"/>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3"/>
          <p:cNvSpPr>
            <a:spLocks noGrp="1"/>
          </p:cNvSpPr>
          <p:nvPr>
            <p:ph type="title"/>
            <p:custDataLst>
              <p:tags r:id="rId1"/>
            </p:custDataLst>
          </p:nvPr>
        </p:nvSpPr>
        <p:spPr/>
        <p:txBody>
          <a:bodyPr/>
          <a:lstStyle/>
          <a:p>
            <a:r>
              <a:rPr lang="zh-CN" altLang="en-US" smtClean="0"/>
              <a:t>溶液成分及用途</a:t>
            </a:r>
            <a:endParaRPr lang="zh-CN" altLang="en-US" smtClean="0"/>
          </a:p>
        </p:txBody>
      </p:sp>
      <p:sp>
        <p:nvSpPr>
          <p:cNvPr id="78851" name="文本占位符 4"/>
          <p:cNvSpPr>
            <a:spLocks noGrp="1"/>
          </p:cNvSpPr>
          <p:nvPr>
            <p:ph type="body" idx="4294967295"/>
            <p:custDataLst>
              <p:tags r:id="rId2"/>
            </p:custDataLst>
          </p:nvPr>
        </p:nvSpPr>
        <p:spPr>
          <a:xfrm>
            <a:off x="533400" y="5105400"/>
            <a:ext cx="4040188" cy="639763"/>
          </a:xfrm>
        </p:spPr>
        <p:txBody>
          <a:bodyPr anchor="b"/>
          <a:lstStyle/>
          <a:p>
            <a:pPr>
              <a:buFontTx/>
              <a:buNone/>
            </a:pPr>
            <a:r>
              <a:rPr lang="zh-CN" altLang="en-US" sz="2000" smtClean="0"/>
              <a:t> </a:t>
            </a:r>
            <a:endParaRPr lang="zh-CN" altLang="en-US" sz="2000" smtClean="0"/>
          </a:p>
        </p:txBody>
      </p:sp>
      <p:sp>
        <p:nvSpPr>
          <p:cNvPr id="78852" name="内容占位符 7"/>
          <p:cNvSpPr>
            <a:spLocks noGrp="1"/>
          </p:cNvSpPr>
          <p:nvPr>
            <p:ph sz="quarter" idx="4294967295"/>
            <p:custDataLst>
              <p:tags r:id="rId3"/>
            </p:custDataLst>
          </p:nvPr>
        </p:nvSpPr>
        <p:spPr>
          <a:xfrm>
            <a:off x="685800" y="4648200"/>
            <a:ext cx="8001000" cy="1676400"/>
          </a:xfrm>
          <a:solidFill>
            <a:srgbClr val="FFFF00"/>
          </a:solidFill>
        </p:spPr>
        <p:txBody>
          <a:bodyPr/>
          <a:lstStyle/>
          <a:p>
            <a:pPr>
              <a:lnSpc>
                <a:spcPct val="150000"/>
              </a:lnSpc>
            </a:pPr>
            <a:r>
              <a:rPr lang="zh-CN" altLang="zh-CN" sz="1600" smtClean="0"/>
              <a:t>用无水乙醇沉淀</a:t>
            </a:r>
            <a:r>
              <a:rPr lang="en-US" altLang="zh-CN" sz="1600" smtClean="0"/>
              <a:t>DNA</a:t>
            </a:r>
            <a:r>
              <a:rPr lang="zh-CN" altLang="zh-CN" sz="1600" smtClean="0"/>
              <a:t>是实验中最常用的沉淀</a:t>
            </a:r>
            <a:r>
              <a:rPr lang="en-US" altLang="zh-CN" sz="1600" smtClean="0"/>
              <a:t>DNA</a:t>
            </a:r>
            <a:r>
              <a:rPr lang="zh-CN" altLang="zh-CN" sz="1600" smtClean="0"/>
              <a:t>的方法。</a:t>
            </a:r>
            <a:endParaRPr lang="zh-CN" altLang="zh-CN" sz="1600" smtClean="0"/>
          </a:p>
          <a:p>
            <a:pPr>
              <a:lnSpc>
                <a:spcPct val="150000"/>
              </a:lnSpc>
            </a:pPr>
            <a:r>
              <a:rPr lang="en-US" altLang="zh-CN" sz="1600" smtClean="0"/>
              <a:t>DNA</a:t>
            </a:r>
            <a:r>
              <a:rPr lang="zh-CN" altLang="zh-CN" sz="1600" smtClean="0"/>
              <a:t>溶液是</a:t>
            </a:r>
            <a:r>
              <a:rPr lang="en-US" altLang="zh-CN" sz="1600" smtClean="0"/>
              <a:t>DNA</a:t>
            </a:r>
            <a:r>
              <a:rPr lang="zh-CN" altLang="zh-CN" sz="1600" smtClean="0"/>
              <a:t>以水合状态稳定存在，当加入乙醇时，使</a:t>
            </a:r>
            <a:r>
              <a:rPr lang="en-US" altLang="zh-CN" sz="1600" smtClean="0"/>
              <a:t>DNA</a:t>
            </a:r>
            <a:r>
              <a:rPr lang="zh-CN" altLang="zh-CN" sz="1600" smtClean="0"/>
              <a:t>失水而易于聚合。</a:t>
            </a:r>
            <a:endParaRPr lang="en-US" altLang="zh-CN" sz="1600" smtClean="0"/>
          </a:p>
          <a:p>
            <a:pPr>
              <a:lnSpc>
                <a:spcPct val="150000"/>
              </a:lnSpc>
            </a:pPr>
            <a:r>
              <a:rPr lang="zh-CN" altLang="zh-CN" sz="1600" smtClean="0"/>
              <a:t>一般实验中是加无水乙醇</a:t>
            </a:r>
            <a:r>
              <a:rPr lang="zh-CN" altLang="en-US" sz="1600" smtClean="0">
                <a:solidFill>
                  <a:srgbClr val="073E87"/>
                </a:solidFill>
              </a:rPr>
              <a:t>（</a:t>
            </a:r>
            <a:r>
              <a:rPr lang="en-US" altLang="zh-CN" sz="1600" smtClean="0">
                <a:solidFill>
                  <a:srgbClr val="073E87"/>
                </a:solidFill>
              </a:rPr>
              <a:t>2V</a:t>
            </a:r>
            <a:r>
              <a:rPr lang="zh-CN" altLang="en-US" sz="1600" smtClean="0">
                <a:solidFill>
                  <a:srgbClr val="073E87"/>
                </a:solidFill>
              </a:rPr>
              <a:t>）或异丙醇 （</a:t>
            </a:r>
            <a:r>
              <a:rPr lang="en-US" altLang="zh-CN" sz="1600" smtClean="0">
                <a:solidFill>
                  <a:srgbClr val="073E87"/>
                </a:solidFill>
              </a:rPr>
              <a:t>0.6V</a:t>
            </a:r>
            <a:r>
              <a:rPr lang="zh-CN" altLang="en-US" sz="1600" smtClean="0">
                <a:solidFill>
                  <a:srgbClr val="073E87"/>
                </a:solidFill>
              </a:rPr>
              <a:t>）</a:t>
            </a:r>
            <a:r>
              <a:rPr lang="zh-CN" altLang="zh-CN" sz="1600" smtClean="0"/>
              <a:t>与</a:t>
            </a:r>
            <a:r>
              <a:rPr lang="en-US" altLang="zh-CN" sz="1600" smtClean="0"/>
              <a:t>DNA</a:t>
            </a:r>
            <a:r>
              <a:rPr lang="zh-CN" altLang="zh-CN" sz="1600" smtClean="0"/>
              <a:t>相混合，在室温下放置</a:t>
            </a:r>
            <a:r>
              <a:rPr lang="en-US" altLang="zh-CN" sz="1600" smtClean="0"/>
              <a:t>15</a:t>
            </a:r>
            <a:r>
              <a:rPr lang="zh-CN" altLang="zh-CN" sz="1600" smtClean="0"/>
              <a:t>－</a:t>
            </a:r>
            <a:r>
              <a:rPr lang="en-US" altLang="zh-CN" sz="1600" smtClean="0"/>
              <a:t>30</a:t>
            </a:r>
            <a:r>
              <a:rPr lang="zh-CN" altLang="zh-CN" sz="1600" smtClean="0"/>
              <a:t>分钟即可。</a:t>
            </a:r>
            <a:r>
              <a:rPr lang="en-US" altLang="zh-CN" sz="1600" smtClean="0"/>
              <a:t> </a:t>
            </a:r>
            <a:endParaRPr lang="en-US" altLang="zh-CN" sz="1600" smtClean="0"/>
          </a:p>
        </p:txBody>
      </p:sp>
      <p:sp>
        <p:nvSpPr>
          <p:cNvPr id="78853" name="矩形 8"/>
          <p:cNvSpPr>
            <a:spLocks noChangeArrowheads="1"/>
          </p:cNvSpPr>
          <p:nvPr>
            <p:custDataLst>
              <p:tags r:id="rId4"/>
            </p:custDataLst>
          </p:nvPr>
        </p:nvSpPr>
        <p:spPr bwMode="auto">
          <a:xfrm>
            <a:off x="2743200" y="5029200"/>
            <a:ext cx="5334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200"/>
              <a:t> </a:t>
            </a:r>
            <a:endParaRPr lang="zh-CN" altLang="zh-CN" sz="1200"/>
          </a:p>
        </p:txBody>
      </p:sp>
      <p:sp>
        <p:nvSpPr>
          <p:cNvPr id="78854" name="内容占位符 7"/>
          <p:cNvSpPr>
            <a:spLocks noGrp="1"/>
          </p:cNvSpPr>
          <p:nvPr>
            <p:ph idx="1"/>
          </p:nvPr>
        </p:nvSpPr>
        <p:spPr>
          <a:xfrm>
            <a:off x="914400" y="1524000"/>
            <a:ext cx="5715000" cy="2971800"/>
          </a:xfrm>
        </p:spPr>
        <p:txBody>
          <a:bodyPr/>
          <a:lstStyle/>
          <a:p>
            <a:pPr>
              <a:lnSpc>
                <a:spcPct val="150000"/>
              </a:lnSpc>
              <a:buFontTx/>
              <a:buNone/>
            </a:pPr>
            <a:r>
              <a:rPr lang="zh-CN" altLang="en-US" smtClean="0">
                <a:solidFill>
                  <a:srgbClr val="FF0000"/>
                </a:solidFill>
              </a:rPr>
              <a:t>无水乙醇或异丙醇</a:t>
            </a:r>
            <a:r>
              <a:rPr lang="zh-CN" altLang="en-US" smtClean="0">
                <a:solidFill>
                  <a:srgbClr val="073E87"/>
                </a:solidFill>
              </a:rPr>
              <a:t>：</a:t>
            </a:r>
            <a:r>
              <a:rPr lang="en-US" altLang="zh-CN" smtClean="0"/>
              <a:t>DNA </a:t>
            </a:r>
            <a:r>
              <a:rPr lang="zh-CN" altLang="en-US" smtClean="0"/>
              <a:t>浓缩（沉淀）</a:t>
            </a:r>
            <a:endParaRPr lang="zh-CN" altLang="en-US" smtClean="0"/>
          </a:p>
          <a:p>
            <a:pPr>
              <a:lnSpc>
                <a:spcPct val="150000"/>
              </a:lnSpc>
              <a:buFontTx/>
              <a:buNone/>
            </a:pPr>
            <a:r>
              <a:rPr lang="en-US" altLang="zh-CN" smtClean="0">
                <a:solidFill>
                  <a:srgbClr val="FF0000"/>
                </a:solidFill>
              </a:rPr>
              <a:t>70%</a:t>
            </a:r>
            <a:r>
              <a:rPr lang="zh-CN" altLang="en-US" smtClean="0">
                <a:solidFill>
                  <a:srgbClr val="FF0000"/>
                </a:solidFill>
              </a:rPr>
              <a:t>乙醇</a:t>
            </a:r>
            <a:r>
              <a:rPr lang="zh-CN" altLang="en-US" smtClean="0"/>
              <a:t>：洗盐：</a:t>
            </a:r>
            <a:r>
              <a:rPr lang="en-US" altLang="zh-CN" smtClean="0"/>
              <a:t> </a:t>
            </a:r>
            <a:endParaRPr lang="en-US" altLang="zh-CN" smtClean="0"/>
          </a:p>
          <a:p>
            <a:pPr>
              <a:lnSpc>
                <a:spcPct val="150000"/>
              </a:lnSpc>
              <a:buFontTx/>
              <a:buNone/>
            </a:pPr>
            <a:r>
              <a:rPr lang="en-US" altLang="zh-CN" smtClean="0">
                <a:solidFill>
                  <a:srgbClr val="FF0000"/>
                </a:solidFill>
              </a:rPr>
              <a:t>TE</a:t>
            </a:r>
            <a:r>
              <a:rPr lang="zh-CN" altLang="en-US" smtClean="0">
                <a:solidFill>
                  <a:srgbClr val="FF0000"/>
                </a:solidFill>
              </a:rPr>
              <a:t>缓冲液</a:t>
            </a:r>
            <a:r>
              <a:rPr lang="zh-CN" altLang="en-US" smtClean="0"/>
              <a:t>：</a:t>
            </a:r>
            <a:r>
              <a:rPr lang="en-US" altLang="zh-CN" smtClean="0"/>
              <a:t>DNA</a:t>
            </a:r>
            <a:r>
              <a:rPr lang="zh-CN" altLang="en-US" smtClean="0"/>
              <a:t>溶解</a:t>
            </a:r>
            <a:endParaRPr lang="en-US" altLang="zh-CN" smtClean="0"/>
          </a:p>
          <a:p>
            <a:pPr>
              <a:lnSpc>
                <a:spcPct val="150000"/>
              </a:lnSpc>
              <a:buFontTx/>
              <a:buNone/>
            </a:pPr>
            <a:r>
              <a:rPr lang="zh-CN" altLang="en-US" smtClean="0">
                <a:solidFill>
                  <a:srgbClr val="FF0000"/>
                </a:solidFill>
              </a:rPr>
              <a:t>胰</a:t>
            </a:r>
            <a:r>
              <a:rPr lang="en-US" altLang="zh-CN" smtClean="0">
                <a:solidFill>
                  <a:srgbClr val="FF0000"/>
                </a:solidFill>
              </a:rPr>
              <a:t>RNA</a:t>
            </a:r>
            <a:r>
              <a:rPr lang="zh-CN" altLang="en-US" smtClean="0">
                <a:solidFill>
                  <a:srgbClr val="FF0000"/>
                </a:solidFill>
              </a:rPr>
              <a:t>酶</a:t>
            </a:r>
            <a:r>
              <a:rPr lang="zh-CN" altLang="en-US" smtClean="0"/>
              <a:t>：去除</a:t>
            </a:r>
            <a:r>
              <a:rPr lang="en-US" altLang="zh-CN" smtClean="0"/>
              <a:t>RNA</a:t>
            </a:r>
            <a:endParaRPr lang="zh-CN" altLang="en-US" smtClean="0"/>
          </a:p>
        </p:txBody>
      </p:sp>
    </p:spTree>
    <p:custDataLst>
      <p:tags r:id="rId5"/>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5"/>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3476" t="3598" r="13106" b="2309"/>
          <a:stretch>
            <a:fillRect/>
          </a:stretch>
        </p:blipFill>
        <p:spPr bwMode="auto">
          <a:xfrm>
            <a:off x="2438400" y="609600"/>
            <a:ext cx="54864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Rectangle 8"/>
          <p:cNvSpPr>
            <a:spLocks noChangeArrowheads="1"/>
          </p:cNvSpPr>
          <p:nvPr>
            <p:custDataLst>
              <p:tags r:id="rId3"/>
            </p:custDataLst>
          </p:nvPr>
        </p:nvSpPr>
        <p:spPr bwMode="auto">
          <a:xfrm>
            <a:off x="6705600" y="152400"/>
            <a:ext cx="2438400" cy="533400"/>
          </a:xfrm>
          <a:prstGeom prst="rect">
            <a:avLst/>
          </a:prstGeom>
          <a:noFill/>
          <a:ln w="9525">
            <a:noFill/>
            <a:miter lim="800000"/>
          </a:ln>
          <a:effectLst/>
        </p:spPr>
        <p:txBody>
          <a:bodyPr anchor="b"/>
          <a:lstStyle/>
          <a:p>
            <a:pPr algn="ctr">
              <a:defRPr/>
            </a:pPr>
            <a:endParaRPr lang="zh-CN" altLang="zh-CN" sz="3000" b="1">
              <a:effectLst>
                <a:outerShdw blurRad="38100" dist="38100" dir="2700000" algn="tl">
                  <a:srgbClr val="C0C0C0"/>
                </a:outerShdw>
              </a:effectLst>
              <a:latin typeface="宋体" panose="02010600030101010101" pitchFamily="2" charset="-122"/>
            </a:endParaRPr>
          </a:p>
        </p:txBody>
      </p:sp>
      <p:sp>
        <p:nvSpPr>
          <p:cNvPr id="79876" name="标题 5"/>
          <p:cNvSpPr>
            <a:spLocks noGrp="1"/>
          </p:cNvSpPr>
          <p:nvPr>
            <p:ph type="title"/>
          </p:nvPr>
        </p:nvSpPr>
        <p:spPr>
          <a:xfrm>
            <a:off x="-838200" y="533400"/>
            <a:ext cx="8229600" cy="1143000"/>
          </a:xfrm>
        </p:spPr>
        <p:txBody>
          <a:bodyPr/>
          <a:lstStyle/>
          <a:p>
            <a:r>
              <a:rPr lang="zh-CN" altLang="en-US" smtClean="0"/>
              <a:t>质粒（原核载体）</a:t>
            </a:r>
            <a:br>
              <a:rPr lang="zh-CN" altLang="en-US" smtClean="0"/>
            </a:br>
            <a:endParaRPr lang="zh-CN" altLang="en-US" smtClean="0"/>
          </a:p>
        </p:txBody>
      </p:sp>
      <p:sp>
        <p:nvSpPr>
          <p:cNvPr id="79877" name="内容占位符 6"/>
          <p:cNvSpPr>
            <a:spLocks noGrp="1"/>
          </p:cNvSpPr>
          <p:nvPr>
            <p:ph idx="1"/>
          </p:nvPr>
        </p:nvSpPr>
        <p:spPr>
          <a:xfrm>
            <a:off x="381000" y="1371600"/>
            <a:ext cx="8229600" cy="4525963"/>
          </a:xfrm>
        </p:spPr>
        <p:txBody>
          <a:bodyPr/>
          <a:lstStyle/>
          <a:p>
            <a:pPr marL="533400" indent="-533400">
              <a:lnSpc>
                <a:spcPct val="90000"/>
              </a:lnSpc>
              <a:buNone/>
            </a:pPr>
            <a:r>
              <a:rPr lang="en-US" altLang="zh-CN" dirty="0"/>
              <a:t>pET-28a</a:t>
            </a:r>
            <a:endParaRPr lang="zh-CN" altLang="en-US" dirty="0"/>
          </a:p>
        </p:txBody>
      </p:sp>
    </p:spTree>
    <p:custDataLst>
      <p:tags r:id="rId4"/>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5"/>
          <p:cNvPicPr>
            <a:picLocks noChangeAspect="1"/>
          </p:cNvPicPr>
          <p:nvPr>
            <p:custDataLst>
              <p:tags r:id="rId1"/>
            </p:custDataLst>
          </p:nvPr>
        </p:nvPicPr>
        <p:blipFill>
          <a:blip r:embed="rId2">
            <a:lum bright="-18000" contrast="42000"/>
            <a:extLst>
              <a:ext uri="{28A0092B-C50C-407E-A947-70E740481C1C}">
                <a14:useLocalDpi xmlns:a14="http://schemas.microsoft.com/office/drawing/2010/main" val="0"/>
              </a:ext>
            </a:extLst>
          </a:blip>
          <a:srcRect/>
          <a:stretch>
            <a:fillRect/>
          </a:stretch>
        </p:blipFill>
        <p:spPr bwMode="auto">
          <a:xfrm>
            <a:off x="304800" y="1524000"/>
            <a:ext cx="845185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Rectangle 8"/>
          <p:cNvSpPr>
            <a:spLocks noChangeArrowheads="1"/>
          </p:cNvSpPr>
          <p:nvPr>
            <p:custDataLst>
              <p:tags r:id="rId3"/>
            </p:custDataLst>
          </p:nvPr>
        </p:nvSpPr>
        <p:spPr bwMode="auto">
          <a:xfrm>
            <a:off x="6705600" y="152400"/>
            <a:ext cx="2438400" cy="533400"/>
          </a:xfrm>
          <a:prstGeom prst="rect">
            <a:avLst/>
          </a:prstGeom>
          <a:noFill/>
          <a:ln w="9525">
            <a:noFill/>
            <a:miter lim="800000"/>
          </a:ln>
          <a:effectLst/>
        </p:spPr>
        <p:txBody>
          <a:bodyPr anchor="b"/>
          <a:lstStyle/>
          <a:p>
            <a:pPr algn="ctr">
              <a:defRPr/>
            </a:pPr>
            <a:endParaRPr lang="zh-CN" altLang="en-US" sz="3000" b="1" dirty="0">
              <a:effectLst>
                <a:outerShdw blurRad="38100" dist="38100" dir="2700000" algn="tl">
                  <a:srgbClr val="C0C0C0"/>
                </a:outerShdw>
              </a:effectLst>
              <a:latin typeface="宋体" panose="02010600030101010101" pitchFamily="2" charset="-122"/>
            </a:endParaRPr>
          </a:p>
        </p:txBody>
      </p:sp>
      <p:sp>
        <p:nvSpPr>
          <p:cNvPr id="80900" name="标题 4"/>
          <p:cNvSpPr>
            <a:spLocks noGrp="1"/>
          </p:cNvSpPr>
          <p:nvPr>
            <p:ph type="title"/>
          </p:nvPr>
        </p:nvSpPr>
        <p:spPr/>
        <p:txBody>
          <a:bodyPr/>
          <a:lstStyle/>
          <a:p>
            <a:r>
              <a:rPr lang="zh-CN" altLang="en-US" smtClean="0"/>
              <a:t>表达载体部分序列</a:t>
            </a:r>
            <a:endParaRPr lang="zh-CN" altLang="en-US" smtClean="0"/>
          </a:p>
        </p:txBody>
      </p:sp>
      <p:sp>
        <p:nvSpPr>
          <p:cNvPr id="80901" name="内容占位符 5"/>
          <p:cNvSpPr>
            <a:spLocks noGrp="1"/>
          </p:cNvSpPr>
          <p:nvPr>
            <p:ph idx="1"/>
          </p:nvPr>
        </p:nvSpPr>
        <p:spPr/>
        <p:txBody>
          <a:bodyPr/>
          <a:lstStyle/>
          <a:p>
            <a:endParaRPr lang="zh-CN" altLang="en-US" smtClean="0"/>
          </a:p>
        </p:txBody>
      </p:sp>
    </p:spTree>
    <p:custDataLst>
      <p:tags r:id="rId4"/>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5"/>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l="10551" t="1237"/>
          <a:stretch>
            <a:fillRect/>
          </a:stretch>
        </p:blipFill>
        <p:spPr bwMode="auto">
          <a:xfrm>
            <a:off x="76200" y="868363"/>
            <a:ext cx="8812213" cy="598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左箭头 5"/>
          <p:cNvSpPr/>
          <p:nvPr>
            <p:custDataLst>
              <p:tags r:id="rId3"/>
            </p:custDataLst>
          </p:nvPr>
        </p:nvSpPr>
        <p:spPr>
          <a:xfrm>
            <a:off x="6400800" y="2667000"/>
            <a:ext cx="533400" cy="15240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7" name="五角星 6"/>
          <p:cNvSpPr/>
          <p:nvPr>
            <p:custDataLst>
              <p:tags r:id="rId4"/>
            </p:custDataLst>
          </p:nvPr>
        </p:nvSpPr>
        <p:spPr>
          <a:xfrm>
            <a:off x="6705600" y="1600200"/>
            <a:ext cx="304800" cy="304800"/>
          </a:xfrm>
          <a:prstGeom prst="star5">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8" name="十字星 7"/>
          <p:cNvSpPr/>
          <p:nvPr>
            <p:custDataLst>
              <p:tags r:id="rId5"/>
            </p:custDataLst>
          </p:nvPr>
        </p:nvSpPr>
        <p:spPr>
          <a:xfrm>
            <a:off x="3657600" y="4114800"/>
            <a:ext cx="304800" cy="381000"/>
          </a:xfrm>
          <a:prstGeom prst="star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81926" name="标题 8"/>
          <p:cNvSpPr>
            <a:spLocks noGrp="1"/>
          </p:cNvSpPr>
          <p:nvPr>
            <p:ph type="title"/>
          </p:nvPr>
        </p:nvSpPr>
        <p:spPr/>
        <p:txBody>
          <a:bodyPr/>
          <a:lstStyle/>
          <a:p>
            <a:r>
              <a:rPr lang="zh-CN" altLang="en-US" smtClean="0">
                <a:solidFill>
                  <a:srgbClr val="FF0000"/>
                </a:solidFill>
                <a:latin typeface="Arial" panose="020B0604020202020204" pitchFamily="34" charset="0"/>
              </a:rPr>
              <a:t>质粒（真核载体）</a:t>
            </a:r>
            <a:br>
              <a:rPr lang="zh-CN" altLang="en-US" smtClean="0">
                <a:solidFill>
                  <a:srgbClr val="FF0000"/>
                </a:solidFill>
                <a:latin typeface="Arial" panose="020B0604020202020204" pitchFamily="34" charset="0"/>
              </a:rPr>
            </a:br>
            <a:endParaRPr lang="zh-CN" altLang="en-US" smtClean="0"/>
          </a:p>
        </p:txBody>
      </p:sp>
      <p:sp>
        <p:nvSpPr>
          <p:cNvPr id="81927" name="内容占位符 9"/>
          <p:cNvSpPr>
            <a:spLocks noGrp="1"/>
          </p:cNvSpPr>
          <p:nvPr>
            <p:ph idx="1"/>
          </p:nvPr>
        </p:nvSpPr>
        <p:spPr/>
        <p:txBody>
          <a:bodyPr/>
          <a:lstStyle/>
          <a:p>
            <a:r>
              <a:rPr lang="en-US" altLang="zh-CN" dirty="0" smtClean="0"/>
              <a:t>pEGFP-N3</a:t>
            </a:r>
            <a:endParaRPr lang="en-US" altLang="zh-CN" dirty="0" smtClean="0"/>
          </a:p>
          <a:p>
            <a:endParaRPr lang="zh-CN" altLang="en-US" dirty="0" smtClean="0"/>
          </a:p>
        </p:txBody>
      </p:sp>
    </p:spTree>
    <p:custDataLst>
      <p:tags r:id="rId6"/>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4"/>
          <p:cNvSpPr>
            <a:spLocks noGrp="1"/>
          </p:cNvSpPr>
          <p:nvPr>
            <p:ph type="title"/>
            <p:custDataLst>
              <p:tags r:id="rId1"/>
            </p:custDataLst>
          </p:nvPr>
        </p:nvSpPr>
        <p:spPr/>
        <p:txBody>
          <a:bodyPr/>
          <a:lstStyle/>
          <a:p>
            <a:r>
              <a:rPr lang="zh-CN" altLang="en-US" smtClean="0"/>
              <a:t>质粒图谱的阅读</a:t>
            </a:r>
            <a:endParaRPr lang="zh-CN" altLang="en-US" smtClean="0"/>
          </a:p>
        </p:txBody>
      </p:sp>
      <p:sp>
        <p:nvSpPr>
          <p:cNvPr id="82947" name="内容占位符 6"/>
          <p:cNvSpPr>
            <a:spLocks noGrp="1"/>
          </p:cNvSpPr>
          <p:nvPr>
            <p:ph idx="1"/>
            <p:custDataLst>
              <p:tags r:id="rId2"/>
            </p:custDataLst>
          </p:nvPr>
        </p:nvSpPr>
        <p:spPr>
          <a:xfrm>
            <a:off x="533400" y="1295400"/>
            <a:ext cx="7772302" cy="4525963"/>
          </a:xfrm>
        </p:spPr>
        <p:txBody>
          <a:bodyPr/>
          <a:lstStyle/>
          <a:p>
            <a:pPr>
              <a:buFontTx/>
              <a:buNone/>
            </a:pPr>
            <a:r>
              <a:rPr lang="en-US" altLang="zh-CN" sz="1600" dirty="0" smtClean="0"/>
              <a:t>     </a:t>
            </a:r>
            <a:r>
              <a:rPr lang="zh-CN" altLang="zh-CN" sz="1600" dirty="0" smtClean="0">
                <a:solidFill>
                  <a:srgbClr val="FF0000"/>
                </a:solidFill>
              </a:rPr>
              <a:t>第一</a:t>
            </a:r>
            <a:r>
              <a:rPr lang="zh-CN" altLang="zh-CN" sz="1600" dirty="0" smtClean="0">
                <a:solidFill>
                  <a:srgbClr val="FF0000"/>
                </a:solidFill>
              </a:rPr>
              <a:t>步：</a:t>
            </a:r>
            <a:r>
              <a:rPr lang="zh-CN" altLang="zh-CN" sz="1600" dirty="0" smtClean="0"/>
              <a:t>首先看</a:t>
            </a:r>
            <a:r>
              <a:rPr lang="en-US" altLang="zh-CN" sz="1600" dirty="0" smtClean="0"/>
              <a:t>Ori</a:t>
            </a:r>
            <a:r>
              <a:rPr lang="zh-CN" altLang="zh-CN" sz="1600" dirty="0" smtClean="0"/>
              <a:t>的位置，了解质粒的类型（原核</a:t>
            </a:r>
            <a:r>
              <a:rPr lang="en-US" altLang="zh-CN" sz="1600" dirty="0" smtClean="0"/>
              <a:t>/</a:t>
            </a:r>
            <a:r>
              <a:rPr lang="zh-CN" altLang="zh-CN" sz="1600" dirty="0" smtClean="0"/>
              <a:t>真核</a:t>
            </a:r>
            <a:r>
              <a:rPr lang="en-US" altLang="zh-CN" sz="1600" dirty="0" smtClean="0"/>
              <a:t>/</a:t>
            </a:r>
            <a:r>
              <a:rPr lang="zh-CN" altLang="zh-CN" sz="1600" dirty="0" smtClean="0"/>
              <a:t>穿梭质粒）</a:t>
            </a:r>
            <a:br>
              <a:rPr lang="en-US" altLang="zh-CN" sz="1600" dirty="0" smtClean="0"/>
            </a:br>
            <a:endParaRPr lang="en-US" altLang="zh-CN" sz="1600" dirty="0" smtClean="0"/>
          </a:p>
          <a:p>
            <a:pPr>
              <a:buFontTx/>
              <a:buNone/>
            </a:pPr>
            <a:r>
              <a:rPr lang="en-US" altLang="zh-CN" sz="1600" dirty="0" smtClean="0"/>
              <a:t>    </a:t>
            </a:r>
            <a:r>
              <a:rPr lang="en-US" altLang="zh-CN" sz="1600" dirty="0" smtClean="0"/>
              <a:t> </a:t>
            </a:r>
            <a:r>
              <a:rPr lang="zh-CN" altLang="zh-CN" sz="1600" dirty="0">
                <a:solidFill>
                  <a:srgbClr val="FF0000"/>
                </a:solidFill>
              </a:rPr>
              <a:t>第二步：</a:t>
            </a:r>
            <a:r>
              <a:rPr lang="zh-CN" altLang="zh-CN" sz="1600" dirty="0" smtClean="0"/>
              <a:t>再看筛选标记，如抗性，决定使用什么筛选标记。</a:t>
            </a:r>
            <a:br>
              <a:rPr lang="en-US" altLang="zh-CN" sz="1600" dirty="0" smtClean="0"/>
            </a:br>
            <a:r>
              <a:rPr lang="en-US" altLang="zh-CN" sz="1600" dirty="0" smtClean="0"/>
              <a:t>       </a:t>
            </a:r>
            <a:br>
              <a:rPr lang="en-US" altLang="zh-CN" sz="1600" dirty="0" smtClean="0"/>
            </a:br>
            <a:r>
              <a:rPr lang="zh-CN" altLang="zh-CN" sz="1600" dirty="0">
                <a:solidFill>
                  <a:srgbClr val="FF0000"/>
                </a:solidFill>
              </a:rPr>
              <a:t>第三步：</a:t>
            </a:r>
            <a:r>
              <a:rPr lang="zh-CN" altLang="zh-CN" sz="1600" dirty="0" smtClean="0"/>
              <a:t>看多克隆位点（</a:t>
            </a:r>
            <a:r>
              <a:rPr lang="en-US" altLang="zh-CN" sz="1600" dirty="0" smtClean="0"/>
              <a:t>MCS</a:t>
            </a:r>
            <a:r>
              <a:rPr lang="zh-CN" altLang="zh-CN" sz="1600" dirty="0" smtClean="0"/>
              <a:t>）。它具有多个限制酶的单一切点。便于外源基因的插入。如果在这些位点外有外源基因的插入，会导致某种标志基因的失活，而便于筛选。决定能不能放目的基因以及如何放置目的基因。</a:t>
            </a:r>
            <a:br>
              <a:rPr lang="en-US" altLang="zh-CN" sz="1600" dirty="0" smtClean="0"/>
            </a:br>
            <a:br>
              <a:rPr lang="en-US" altLang="zh-CN" sz="1600" dirty="0" smtClean="0"/>
            </a:br>
            <a:r>
              <a:rPr lang="zh-CN" altLang="zh-CN" sz="1600" dirty="0">
                <a:solidFill>
                  <a:srgbClr val="FF0000"/>
                </a:solidFill>
              </a:rPr>
              <a:t>第四步：</a:t>
            </a:r>
            <a:r>
              <a:rPr lang="zh-CN" altLang="zh-CN" sz="1600" dirty="0" smtClean="0"/>
              <a:t>再看外源</a:t>
            </a:r>
            <a:r>
              <a:rPr lang="en-US" altLang="zh-CN" sz="1600" dirty="0" smtClean="0"/>
              <a:t>DNA</a:t>
            </a:r>
            <a:r>
              <a:rPr lang="zh-CN" altLang="zh-CN" sz="1600" dirty="0" smtClean="0"/>
              <a:t>插入片段大小。质粒一般只能容纳小于</a:t>
            </a:r>
            <a:r>
              <a:rPr lang="en-US" altLang="zh-CN" sz="1600" dirty="0" smtClean="0"/>
              <a:t>10Kb</a:t>
            </a:r>
            <a:r>
              <a:rPr lang="zh-CN" altLang="zh-CN" sz="1600" dirty="0" smtClean="0"/>
              <a:t>的外源</a:t>
            </a:r>
            <a:r>
              <a:rPr lang="en-US" altLang="zh-CN" sz="1600" dirty="0" smtClean="0"/>
              <a:t>DNA</a:t>
            </a:r>
            <a:r>
              <a:rPr lang="zh-CN" altLang="zh-CN" sz="1600" dirty="0" smtClean="0"/>
              <a:t>片段。一般来说，外源</a:t>
            </a:r>
            <a:r>
              <a:rPr lang="en-US" altLang="zh-CN" sz="1600" dirty="0" smtClean="0"/>
              <a:t>DNA</a:t>
            </a:r>
            <a:r>
              <a:rPr lang="zh-CN" altLang="zh-CN" sz="1600" dirty="0" smtClean="0"/>
              <a:t>片段越长，越难插入，越不稳定，转化效率</a:t>
            </a:r>
            <a:r>
              <a:rPr lang="en-US" altLang="zh-CN" sz="1600" dirty="0" smtClean="0"/>
              <a:t> </a:t>
            </a:r>
            <a:r>
              <a:rPr lang="zh-CN" altLang="zh-CN" sz="1600" dirty="0" smtClean="0"/>
              <a:t>越低。</a:t>
            </a:r>
            <a:endParaRPr lang="en-US" altLang="zh-CN" sz="1600" dirty="0" smtClean="0"/>
          </a:p>
          <a:p>
            <a:pPr>
              <a:buFontTx/>
              <a:buNone/>
            </a:pPr>
            <a:br>
              <a:rPr lang="en-US" altLang="zh-CN" sz="1600" dirty="0" smtClean="0"/>
            </a:br>
            <a:r>
              <a:rPr lang="zh-CN" altLang="zh-CN" sz="1600" dirty="0">
                <a:solidFill>
                  <a:srgbClr val="FF0000"/>
                </a:solidFill>
              </a:rPr>
              <a:t>第五步：</a:t>
            </a:r>
            <a:r>
              <a:rPr lang="zh-CN" altLang="zh-CN" sz="1600" dirty="0" smtClean="0"/>
              <a:t>是否含有表达系统元件，即启动子－核糖体结合位点－克隆位点－转录终止信号。</a:t>
            </a:r>
            <a:endParaRPr lang="en-US" altLang="zh-CN" sz="1600" dirty="0" smtClean="0"/>
          </a:p>
          <a:p>
            <a:pPr>
              <a:buFontTx/>
              <a:buNone/>
            </a:pPr>
            <a:r>
              <a:rPr lang="en-US" altLang="zh-CN" sz="1600" dirty="0" smtClean="0"/>
              <a:t>        </a:t>
            </a:r>
            <a:r>
              <a:rPr lang="zh-CN" altLang="zh-CN" sz="1600" dirty="0" smtClean="0"/>
              <a:t>这是用来区别克隆载体与表达载体。</a:t>
            </a:r>
            <a:endParaRPr lang="en-US" altLang="zh-CN" sz="1600" dirty="0" smtClean="0"/>
          </a:p>
          <a:p>
            <a:pPr>
              <a:buFontTx/>
              <a:buNone/>
            </a:pPr>
            <a:r>
              <a:rPr lang="en-US" altLang="zh-CN" sz="1600" dirty="0" smtClean="0"/>
              <a:t>        </a:t>
            </a:r>
            <a:r>
              <a:rPr lang="zh-CN" altLang="zh-CN" sz="1600" dirty="0" smtClean="0"/>
              <a:t>克隆载体中加入一些与表达调控有关的元件即成为表达载体。选用</a:t>
            </a:r>
            <a:r>
              <a:rPr lang="zh-CN" altLang="en-US" sz="1600" dirty="0" smtClean="0"/>
              <a:t>哪</a:t>
            </a:r>
            <a:r>
              <a:rPr lang="zh-CN" altLang="zh-CN" sz="1600" dirty="0" smtClean="0"/>
              <a:t>种载体</a:t>
            </a:r>
            <a:r>
              <a:rPr lang="zh-CN" altLang="zh-CN" sz="1600" dirty="0" smtClean="0"/>
              <a:t>，</a:t>
            </a:r>
            <a:r>
              <a:rPr lang="en-US" altLang="zh-CN" sz="1600" dirty="0" smtClean="0"/>
              <a:t>    </a:t>
            </a:r>
            <a:r>
              <a:rPr lang="zh-CN" altLang="zh-CN" sz="1600" dirty="0" smtClean="0"/>
              <a:t>还是</a:t>
            </a:r>
            <a:r>
              <a:rPr lang="zh-CN" altLang="zh-CN" sz="1600" dirty="0" smtClean="0"/>
              <a:t>要以实验目的为准绳。</a:t>
            </a:r>
            <a:br>
              <a:rPr lang="en-US" altLang="zh-CN" sz="1400" dirty="0" smtClean="0"/>
            </a:br>
            <a:endParaRPr lang="zh-CN" altLang="en-US" sz="1400" dirty="0" smtClean="0"/>
          </a:p>
        </p:txBody>
      </p:sp>
      <p:pic>
        <p:nvPicPr>
          <p:cNvPr id="82948" name="Picture 2" descr="https://imgsa.baidu.com/baike/c0%3Dbaike92%2C5%2C5%2C92%2C30/sign=3053148ecb1349546a13e0363727f93d/4b90f603738da977579e2a24b051f8198618e308.jpg"/>
          <p:cNvPicPr>
            <a:picLocks noChangeAspect="1"/>
          </p:cNvPicPr>
          <p:nvPr>
            <p:custDataLst>
              <p:tags r:id="rId3"/>
            </p:custDataLst>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4610100"/>
            <a:ext cx="2408238"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5"/>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4"/>
          <p:cNvSpPr>
            <a:spLocks noChangeArrowheads="1"/>
          </p:cNvSpPr>
          <p:nvPr>
            <p:custDataLst>
              <p:tags r:id="rId1"/>
            </p:custDataLst>
          </p:nvPr>
        </p:nvSpPr>
        <p:spPr bwMode="auto">
          <a:xfrm>
            <a:off x="2413000" y="685800"/>
            <a:ext cx="4278313" cy="603250"/>
          </a:xfrm>
          <a:prstGeom prst="rect">
            <a:avLst/>
          </a:prstGeom>
          <a:noFill/>
          <a:ln w="9525">
            <a:noFill/>
            <a:miter lim="800000"/>
          </a:ln>
          <a:effectLst/>
        </p:spPr>
        <p:txBody>
          <a:bodyPr anchor="b"/>
          <a:lstStyle/>
          <a:p>
            <a:pPr algn="ctr">
              <a:defRPr/>
            </a:pPr>
            <a:endParaRPr lang="zh-CN" altLang="en-US" sz="4400" b="1" dirty="0">
              <a:solidFill>
                <a:srgbClr val="FF0000"/>
              </a:solidFill>
              <a:effectLst>
                <a:outerShdw blurRad="38100" dist="38100" dir="2700000" algn="tl">
                  <a:srgbClr val="C0C0C0"/>
                </a:outerShdw>
              </a:effectLst>
              <a:latin typeface="宋体" panose="02010600030101010101" pitchFamily="2" charset="-122"/>
            </a:endParaRPr>
          </a:p>
        </p:txBody>
      </p:sp>
      <p:sp>
        <p:nvSpPr>
          <p:cNvPr id="7173" name="Rectangle 5"/>
          <p:cNvSpPr>
            <a:spLocks noChangeArrowheads="1"/>
          </p:cNvSpPr>
          <p:nvPr>
            <p:custDataLst>
              <p:tags r:id="rId2"/>
            </p:custDataLst>
          </p:nvPr>
        </p:nvSpPr>
        <p:spPr bwMode="auto">
          <a:xfrm>
            <a:off x="1219200" y="2057400"/>
            <a:ext cx="71755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53975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20000"/>
              </a:spcBef>
              <a:buFont typeface="Arial" panose="020B0604020202020204" pitchFamily="34" charset="0"/>
              <a:buChar char="•"/>
            </a:pPr>
            <a:endParaRPr lang="zh-CN" altLang="en-US" sz="2000" b="1" dirty="0">
              <a:solidFill>
                <a:srgbClr val="000000"/>
              </a:solidFill>
              <a:latin typeface="宋体" panose="02010600030101010101" pitchFamily="2" charset="-122"/>
            </a:endParaRPr>
          </a:p>
        </p:txBody>
      </p:sp>
      <p:sp>
        <p:nvSpPr>
          <p:cNvPr id="83973" name="标题 4"/>
          <p:cNvSpPr>
            <a:spLocks noGrp="1"/>
          </p:cNvSpPr>
          <p:nvPr>
            <p:ph type="title"/>
          </p:nvPr>
        </p:nvSpPr>
        <p:spPr>
          <a:xfrm>
            <a:off x="533506" y="762040"/>
            <a:ext cx="8229600" cy="1143000"/>
          </a:xfrm>
        </p:spPr>
        <p:txBody>
          <a:bodyPr/>
          <a:lstStyle/>
          <a:p>
            <a:r>
              <a:rPr lang="zh-CN" altLang="en-US" dirty="0">
                <a:effectLst>
                  <a:outerShdw blurRad="38100" dist="38100" dir="2700000" algn="tl">
                    <a:srgbClr val="C0C0C0"/>
                  </a:outerShdw>
                </a:effectLst>
                <a:latin typeface="宋体" panose="02010600030101010101" pitchFamily="2" charset="-122"/>
              </a:rPr>
              <a:t>分子克隆载体</a:t>
            </a:r>
            <a:br>
              <a:rPr lang="zh-CN" altLang="en-US" dirty="0">
                <a:effectLst>
                  <a:outerShdw blurRad="38100" dist="38100" dir="2700000" algn="tl">
                    <a:srgbClr val="C0C0C0"/>
                  </a:outerShdw>
                </a:effectLst>
                <a:latin typeface="宋体" panose="02010600030101010101" pitchFamily="2" charset="-122"/>
              </a:rPr>
            </a:br>
            <a:endParaRPr lang="zh-CN" altLang="en-US" dirty="0" smtClean="0"/>
          </a:p>
        </p:txBody>
      </p:sp>
      <p:sp>
        <p:nvSpPr>
          <p:cNvPr id="83974" name="内容占位符 5"/>
          <p:cNvSpPr>
            <a:spLocks noGrp="1"/>
          </p:cNvSpPr>
          <p:nvPr>
            <p:ph idx="1"/>
          </p:nvPr>
        </p:nvSpPr>
        <p:spPr>
          <a:xfrm>
            <a:off x="533506" y="1905040"/>
            <a:ext cx="8229600" cy="4525963"/>
          </a:xfrm>
        </p:spPr>
        <p:txBody>
          <a:bodyPr/>
          <a:lstStyle/>
          <a:p>
            <a:pPr marL="0" indent="0">
              <a:lnSpc>
                <a:spcPct val="150000"/>
              </a:lnSpc>
              <a:spcBef>
                <a:spcPct val="50000"/>
              </a:spcBef>
              <a:buNone/>
            </a:pPr>
            <a:r>
              <a:rPr lang="zh-CN" altLang="en-US" sz="2800" dirty="0" smtClean="0">
                <a:solidFill>
                  <a:srgbClr val="FF0000"/>
                </a:solidFill>
                <a:latin typeface="黑体" panose="02010609060101010101" charset="-122"/>
                <a:ea typeface="黑体" panose="02010609060101010101" charset="-122"/>
              </a:rPr>
              <a:t>定义</a:t>
            </a:r>
            <a:r>
              <a:rPr lang="zh-CN" altLang="en-US" sz="2800" dirty="0">
                <a:solidFill>
                  <a:srgbClr val="FF0000"/>
                </a:solidFill>
                <a:latin typeface="黑体" panose="02010609060101010101" charset="-122"/>
                <a:ea typeface="黑体" panose="02010609060101010101" charset="-122"/>
              </a:rPr>
              <a:t>：</a:t>
            </a:r>
            <a:r>
              <a:rPr lang="zh-CN" altLang="en-US" dirty="0"/>
              <a:t>基因工程中携带目的基因进入宿主细胞进行扩增和表达的工具。</a:t>
            </a:r>
            <a:r>
              <a:rPr lang="zh-CN" altLang="en-US" dirty="0"/>
              <a:t>载体的本质是</a:t>
            </a:r>
            <a:r>
              <a:rPr lang="en-US" altLang="zh-CN" dirty="0" smtClean="0"/>
              <a:t>DNA</a:t>
            </a:r>
            <a:r>
              <a:rPr lang="zh-CN" altLang="en-US" dirty="0" smtClean="0"/>
              <a:t>。</a:t>
            </a:r>
            <a:endParaRPr lang="zh-CN" altLang="en-US" dirty="0"/>
          </a:p>
          <a:p>
            <a:pPr marL="0" indent="0">
              <a:lnSpc>
                <a:spcPct val="150000"/>
              </a:lnSpc>
              <a:spcBef>
                <a:spcPct val="50000"/>
              </a:spcBef>
              <a:buNone/>
            </a:pPr>
            <a:r>
              <a:rPr lang="zh-CN" altLang="en-US" sz="2800" dirty="0">
                <a:solidFill>
                  <a:srgbClr val="FF0000"/>
                </a:solidFill>
                <a:ea typeface="黑体" panose="02010609060101010101" charset="-122"/>
              </a:rPr>
              <a:t>载体的功能：</a:t>
            </a:r>
            <a:r>
              <a:rPr lang="zh-CN" altLang="en-US" dirty="0"/>
              <a:t>运送外源基因高效转入受体细胞，为外源基因提供复制能力或整合能力，为外源基因的扩增或表达提供必要的条件。</a:t>
            </a:r>
            <a:endParaRPr lang="zh-CN" altLang="en-US" dirty="0"/>
          </a:p>
          <a:p>
            <a:endParaRPr lang="zh-CN" altLang="en-US" dirty="0"/>
          </a:p>
          <a:p>
            <a:endParaRPr lang="zh-CN" altLang="en-US" dirty="0" smtClean="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7173">
                                            <p:txEl>
                                              <p:pRg st="0" end="0"/>
                                            </p:txEl>
                                          </p:spTgt>
                                        </p:tgtEl>
                                        <p:attrNameLst>
                                          <p:attrName>style.visibility</p:attrName>
                                        </p:attrNameLst>
                                      </p:cBhvr>
                                      <p:to>
                                        <p:strVal val="visible"/>
                                      </p:to>
                                    </p:set>
                                    <p:animEffect transition="in" filter="blinds(horizontal)">
                                      <p:cBhvr>
                                        <p:cTn id="7" dur="500"/>
                                        <p:tgtEl>
                                          <p:spTgt spid="71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73">
                                            <p:txEl>
                                              <p:charRg st="35" end="46"/>
                                            </p:txEl>
                                          </p:spTgt>
                                        </p:tgtEl>
                                        <p:attrNameLst>
                                          <p:attrName>style.visibility</p:attrName>
                                        </p:attrNameLst>
                                      </p:cBhvr>
                                      <p:to>
                                        <p:strVal val="visible"/>
                                      </p:to>
                                    </p:set>
                                    <p:animEffect transition="in" filter="blinds(horizontal)">
                                      <p:cBhvr>
                                        <p:cTn id="12" dur="500"/>
                                        <p:tgtEl>
                                          <p:spTgt spid="7173">
                                            <p:txEl>
                                              <p:charRg st="35" end="4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73">
                                            <p:txEl>
                                              <p:charRg st="46" end="103"/>
                                            </p:txEl>
                                          </p:spTgt>
                                        </p:tgtEl>
                                        <p:attrNameLst>
                                          <p:attrName>style.visibility</p:attrName>
                                        </p:attrNameLst>
                                      </p:cBhvr>
                                      <p:to>
                                        <p:strVal val="visible"/>
                                      </p:to>
                                    </p:set>
                                    <p:animEffect transition="in" filter="blinds(horizontal)">
                                      <p:cBhvr>
                                        <p:cTn id="17" dur="500"/>
                                        <p:tgtEl>
                                          <p:spTgt spid="7173">
                                            <p:txEl>
                                              <p:charRg st="46" end="10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73">
                                            <p:txEl>
                                              <p:charRg st="103" end="103"/>
                                            </p:txEl>
                                          </p:spTgt>
                                        </p:tgtEl>
                                        <p:attrNameLst>
                                          <p:attrName>style.visibility</p:attrName>
                                        </p:attrNameLst>
                                      </p:cBhvr>
                                      <p:to>
                                        <p:strVal val="visible"/>
                                      </p:to>
                                    </p:set>
                                    <p:animEffect transition="in" filter="blinds(horizontal)">
                                      <p:cBhvr>
                                        <p:cTn id="22" dur="500"/>
                                        <p:tgtEl>
                                          <p:spTgt spid="7173">
                                            <p:txEl>
                                              <p:charRg st="103" end="10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173">
                                            <p:txEl>
                                              <p:charRg st="103" end="103"/>
                                            </p:txEl>
                                          </p:spTgt>
                                        </p:tgtEl>
                                        <p:attrNameLst>
                                          <p:attrName>style.visibility</p:attrName>
                                        </p:attrNameLst>
                                      </p:cBhvr>
                                      <p:to>
                                        <p:strVal val="visible"/>
                                      </p:to>
                                    </p:set>
                                    <p:animEffect transition="in" filter="blinds(horizontal)">
                                      <p:cBhvr>
                                        <p:cTn id="27" dur="500"/>
                                        <p:tgtEl>
                                          <p:spTgt spid="7173">
                                            <p:txEl>
                                              <p:charRg st="103" end="10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4" name="Rectangle 4"/>
          <p:cNvSpPr>
            <a:spLocks noChangeArrowheads="1"/>
          </p:cNvSpPr>
          <p:nvPr>
            <p:custDataLst>
              <p:tags r:id="rId1"/>
            </p:custDataLst>
          </p:nvPr>
        </p:nvSpPr>
        <p:spPr bwMode="auto">
          <a:xfrm>
            <a:off x="914400" y="685800"/>
            <a:ext cx="8153400" cy="700088"/>
          </a:xfrm>
          <a:prstGeom prst="rect">
            <a:avLst/>
          </a:prstGeom>
          <a:noFill/>
          <a:ln w="9525">
            <a:noFill/>
            <a:miter lim="800000"/>
          </a:ln>
          <a:effectLst>
            <a:outerShdw dist="35921" dir="2700000" algn="ctr" rotWithShape="0">
              <a:schemeClr val="bg2"/>
            </a:outerShdw>
          </a:effectLst>
        </p:spPr>
        <p:txBody>
          <a:bodyPr/>
          <a:lstStyle/>
          <a:p>
            <a:pPr marL="342900" indent="-342900">
              <a:lnSpc>
                <a:spcPct val="150000"/>
              </a:lnSpc>
              <a:spcBef>
                <a:spcPct val="20000"/>
              </a:spcBef>
              <a:buClr>
                <a:schemeClr val="tx2"/>
              </a:buClr>
              <a:defRPr/>
            </a:pPr>
            <a:endParaRPr lang="zh-CN" altLang="en-US" sz="3200" b="1" dirty="0">
              <a:solidFill>
                <a:srgbClr val="FF0000"/>
              </a:solidFill>
              <a:effectLst>
                <a:outerShdw blurRad="38100" dist="38100" dir="2700000" algn="tl">
                  <a:srgbClr val="000000">
                    <a:alpha val="43137"/>
                  </a:srgbClr>
                </a:outerShdw>
              </a:effectLst>
              <a:ea typeface="黑体" panose="02010609060101010101" charset="-122"/>
            </a:endParaRPr>
          </a:p>
        </p:txBody>
      </p:sp>
      <p:sp>
        <p:nvSpPr>
          <p:cNvPr id="506885" name="Rectangle 5"/>
          <p:cNvSpPr>
            <a:spLocks noChangeArrowheads="1"/>
          </p:cNvSpPr>
          <p:nvPr>
            <p:custDataLst>
              <p:tags r:id="rId2"/>
            </p:custDataLst>
          </p:nvPr>
        </p:nvSpPr>
        <p:spPr bwMode="auto">
          <a:xfrm>
            <a:off x="1752600" y="1692275"/>
            <a:ext cx="7162800" cy="700088"/>
          </a:xfrm>
          <a:prstGeom prst="rect">
            <a:avLst/>
          </a:prstGeom>
          <a:noFill/>
          <a:ln w="9525">
            <a:noFill/>
            <a:miter lim="800000"/>
          </a:ln>
          <a:effectLst>
            <a:outerShdw dist="35921" dir="2700000" algn="ctr" rotWithShape="0">
              <a:schemeClr val="bg2"/>
            </a:outerShdw>
          </a:effec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buClr>
                <a:schemeClr val="tx2"/>
              </a:buClr>
              <a:buFontTx/>
              <a:buNone/>
            </a:pPr>
            <a:r>
              <a:rPr lang="zh-CN" altLang="en-US" sz="2400" b="1">
                <a:ea typeface="黑体" panose="02010609060101010101" charset="-122"/>
              </a:rPr>
              <a:t> </a:t>
            </a:r>
            <a:endParaRPr lang="zh-CN" altLang="en-US" sz="2400" b="1">
              <a:ea typeface="黑体" panose="02010609060101010101" charset="-122"/>
            </a:endParaRPr>
          </a:p>
        </p:txBody>
      </p:sp>
      <p:sp>
        <p:nvSpPr>
          <p:cNvPr id="506887" name="Rectangle 7"/>
          <p:cNvSpPr>
            <a:spLocks noChangeArrowheads="1"/>
          </p:cNvSpPr>
          <p:nvPr>
            <p:custDataLst>
              <p:tags r:id="rId3"/>
            </p:custDataLst>
          </p:nvPr>
        </p:nvSpPr>
        <p:spPr bwMode="auto">
          <a:xfrm>
            <a:off x="1752600" y="4511675"/>
            <a:ext cx="5340350" cy="700088"/>
          </a:xfrm>
          <a:prstGeom prst="rect">
            <a:avLst/>
          </a:prstGeom>
          <a:noFill/>
          <a:ln w="9525">
            <a:noFill/>
            <a:miter lim="800000"/>
          </a:ln>
          <a:effectLst>
            <a:outerShdw dist="35921" dir="2700000" algn="ctr" rotWithShape="0">
              <a:schemeClr val="bg2"/>
            </a:outerShdw>
          </a:effectLst>
        </p:spPr>
        <p:txBody>
          <a:bodyPr/>
          <a:lstStyle/>
          <a:p>
            <a:pPr marL="342900" indent="-342900">
              <a:lnSpc>
                <a:spcPct val="150000"/>
              </a:lnSpc>
              <a:spcBef>
                <a:spcPct val="20000"/>
              </a:spcBef>
              <a:buClr>
                <a:schemeClr val="tx2"/>
              </a:buClr>
              <a:defRPr/>
            </a:pPr>
            <a:endParaRPr lang="zh-CN" altLang="en-US" sz="2400" b="1" dirty="0">
              <a:ea typeface="黑体" panose="02010609060101010101" charset="-122"/>
            </a:endParaRPr>
          </a:p>
        </p:txBody>
      </p:sp>
      <p:sp>
        <p:nvSpPr>
          <p:cNvPr id="506889" name="Rectangle 9"/>
          <p:cNvSpPr>
            <a:spLocks noChangeArrowheads="1"/>
          </p:cNvSpPr>
          <p:nvPr>
            <p:custDataLst>
              <p:tags r:id="rId4"/>
            </p:custDataLst>
          </p:nvPr>
        </p:nvSpPr>
        <p:spPr bwMode="auto">
          <a:xfrm>
            <a:off x="1752600" y="3101975"/>
            <a:ext cx="4724400" cy="700088"/>
          </a:xfrm>
          <a:prstGeom prst="rect">
            <a:avLst/>
          </a:prstGeom>
          <a:noFill/>
          <a:ln w="9525">
            <a:noFill/>
            <a:miter lim="800000"/>
          </a:ln>
          <a:effectLst>
            <a:outerShdw dist="35921" dir="2700000" algn="ctr" rotWithShape="0">
              <a:schemeClr val="bg2"/>
            </a:outerShdw>
          </a:effectLst>
        </p:spPr>
        <p:txBody>
          <a:bodyPr/>
          <a:lstStyle/>
          <a:p>
            <a:pPr marL="342900" indent="-342900">
              <a:lnSpc>
                <a:spcPct val="150000"/>
              </a:lnSpc>
              <a:spcBef>
                <a:spcPct val="20000"/>
              </a:spcBef>
              <a:buClr>
                <a:schemeClr val="tx2"/>
              </a:buClr>
              <a:defRPr/>
            </a:pPr>
            <a:endParaRPr lang="zh-CN" altLang="en-US" b="1" dirty="0">
              <a:latin typeface="黑体" panose="02010609060101010101" charset="-122"/>
              <a:ea typeface="黑体" panose="02010609060101010101" charset="-122"/>
            </a:endParaRPr>
          </a:p>
        </p:txBody>
      </p:sp>
      <p:sp>
        <p:nvSpPr>
          <p:cNvPr id="506891" name="Rectangle 11"/>
          <p:cNvSpPr>
            <a:spLocks noChangeArrowheads="1"/>
          </p:cNvSpPr>
          <p:nvPr>
            <p:custDataLst>
              <p:tags r:id="rId5"/>
            </p:custDataLst>
          </p:nvPr>
        </p:nvSpPr>
        <p:spPr bwMode="auto">
          <a:xfrm>
            <a:off x="1752600" y="3806825"/>
            <a:ext cx="7067550" cy="700088"/>
          </a:xfrm>
          <a:prstGeom prst="rect">
            <a:avLst/>
          </a:prstGeom>
          <a:noFill/>
          <a:ln w="9525">
            <a:noFill/>
            <a:miter lim="800000"/>
          </a:ln>
          <a:effectLst>
            <a:outerShdw dist="35921" dir="2700000" algn="ctr" rotWithShape="0">
              <a:schemeClr val="bg2"/>
            </a:outerShdw>
          </a:effectLst>
        </p:spPr>
        <p:txBody>
          <a:bodyPr/>
          <a:lstStyle/>
          <a:p>
            <a:pPr marL="342900" indent="-342900">
              <a:lnSpc>
                <a:spcPct val="150000"/>
              </a:lnSpc>
              <a:spcBef>
                <a:spcPct val="20000"/>
              </a:spcBef>
              <a:buClr>
                <a:schemeClr val="tx2"/>
              </a:buClr>
              <a:defRPr/>
            </a:pPr>
            <a:endParaRPr lang="zh-CN" altLang="en-US" sz="2400" b="1" dirty="0">
              <a:ea typeface="黑体" panose="02010609060101010101" charset="-122"/>
            </a:endParaRPr>
          </a:p>
        </p:txBody>
      </p:sp>
      <p:sp>
        <p:nvSpPr>
          <p:cNvPr id="506893" name="Rectangle 13"/>
          <p:cNvSpPr>
            <a:spLocks noChangeArrowheads="1"/>
          </p:cNvSpPr>
          <p:nvPr>
            <p:custDataLst>
              <p:tags r:id="rId6"/>
            </p:custDataLst>
          </p:nvPr>
        </p:nvSpPr>
        <p:spPr bwMode="auto">
          <a:xfrm>
            <a:off x="1752600" y="2397125"/>
            <a:ext cx="7162800" cy="700088"/>
          </a:xfrm>
          <a:prstGeom prst="rect">
            <a:avLst/>
          </a:prstGeom>
          <a:noFill/>
          <a:ln w="9525">
            <a:noFill/>
            <a:miter lim="800000"/>
          </a:ln>
          <a:effectLst>
            <a:outerShdw dist="35921" dir="2700000" algn="ctr" rotWithShape="0">
              <a:schemeClr val="bg2"/>
            </a:outerShdw>
          </a:effectLst>
        </p:spPr>
        <p:txBody>
          <a:bodyPr/>
          <a:lstStyle/>
          <a:p>
            <a:pPr marL="342900" indent="-342900">
              <a:lnSpc>
                <a:spcPct val="150000"/>
              </a:lnSpc>
              <a:spcBef>
                <a:spcPct val="20000"/>
              </a:spcBef>
              <a:buClr>
                <a:schemeClr val="tx2"/>
              </a:buClr>
              <a:defRPr/>
            </a:pPr>
            <a:endParaRPr lang="zh-CN" altLang="en-US" sz="2400" b="1" dirty="0">
              <a:ea typeface="黑体" panose="02010609060101010101" charset="-122"/>
            </a:endParaRPr>
          </a:p>
        </p:txBody>
      </p:sp>
      <p:sp>
        <p:nvSpPr>
          <p:cNvPr id="85000" name="标题 12"/>
          <p:cNvSpPr>
            <a:spLocks noGrp="1"/>
          </p:cNvSpPr>
          <p:nvPr>
            <p:ph type="title"/>
          </p:nvPr>
        </p:nvSpPr>
        <p:spPr>
          <a:xfrm>
            <a:off x="609600" y="609600"/>
            <a:ext cx="8229600" cy="1143000"/>
          </a:xfrm>
        </p:spPr>
        <p:txBody>
          <a:bodyPr/>
          <a:lstStyle/>
          <a:p>
            <a:r>
              <a:rPr lang="zh-CN" altLang="en-US" smtClean="0"/>
              <a:t>载体应具备的条件</a:t>
            </a:r>
            <a:br>
              <a:rPr lang="zh-CN" altLang="en-US" smtClean="0"/>
            </a:br>
            <a:endParaRPr lang="zh-CN" altLang="en-US" smtClean="0"/>
          </a:p>
        </p:txBody>
      </p:sp>
      <p:sp>
        <p:nvSpPr>
          <p:cNvPr id="85001" name="内容占位符 13"/>
          <p:cNvSpPr>
            <a:spLocks noGrp="1"/>
          </p:cNvSpPr>
          <p:nvPr>
            <p:ph idx="1"/>
          </p:nvPr>
        </p:nvSpPr>
        <p:spPr>
          <a:xfrm>
            <a:off x="762000" y="1524000"/>
            <a:ext cx="8229600" cy="4525963"/>
          </a:xfrm>
        </p:spPr>
        <p:txBody>
          <a:bodyPr/>
          <a:lstStyle/>
          <a:p>
            <a:pPr>
              <a:lnSpc>
                <a:spcPct val="150000"/>
              </a:lnSpc>
              <a:buFont typeface="Wingdings" panose="05000000000000000000" pitchFamily="2" charset="2"/>
              <a:buChar char="Ø"/>
            </a:pPr>
            <a:r>
              <a:rPr lang="zh-CN" altLang="en-US" dirty="0" smtClean="0"/>
              <a:t>具有针对受体细胞的亲缘性或亲和性（可转移性）</a:t>
            </a:r>
            <a:endParaRPr lang="en-US" altLang="zh-CN" dirty="0" smtClean="0"/>
          </a:p>
          <a:p>
            <a:pPr>
              <a:lnSpc>
                <a:spcPct val="150000"/>
              </a:lnSpc>
              <a:buFont typeface="Wingdings" panose="05000000000000000000" pitchFamily="2" charset="2"/>
              <a:buChar char="Ø"/>
            </a:pPr>
            <a:r>
              <a:rPr lang="zh-CN" altLang="en-US" dirty="0" smtClean="0"/>
              <a:t>具有与特定受体细胞相适应的复制位点或整合位点</a:t>
            </a:r>
            <a:endParaRPr lang="en-US" altLang="zh-CN" dirty="0" smtClean="0"/>
          </a:p>
          <a:p>
            <a:pPr>
              <a:lnSpc>
                <a:spcPct val="150000"/>
              </a:lnSpc>
              <a:buFont typeface="Wingdings" panose="05000000000000000000" pitchFamily="2" charset="2"/>
              <a:buChar char="Ø"/>
            </a:pPr>
            <a:r>
              <a:rPr lang="zh-CN" altLang="en-US" dirty="0" smtClean="0"/>
              <a:t>具有较高的外源DNA的载装能力 </a:t>
            </a:r>
            <a:endParaRPr lang="zh-CN" altLang="en-US" dirty="0" smtClean="0"/>
          </a:p>
          <a:p>
            <a:pPr>
              <a:lnSpc>
                <a:spcPct val="150000"/>
              </a:lnSpc>
              <a:buFont typeface="Wingdings" panose="05000000000000000000" pitchFamily="2" charset="2"/>
              <a:buChar char="Ø"/>
            </a:pPr>
            <a:r>
              <a:rPr lang="zh-CN" altLang="en-US" dirty="0" smtClean="0"/>
              <a:t>具有多种单一的核酸内切酶识别切割位点</a:t>
            </a:r>
            <a:endParaRPr lang="en-US" altLang="zh-CN" dirty="0" smtClean="0"/>
          </a:p>
          <a:p>
            <a:pPr>
              <a:lnSpc>
                <a:spcPct val="150000"/>
              </a:lnSpc>
              <a:buFont typeface="Wingdings" panose="05000000000000000000" pitchFamily="2" charset="2"/>
              <a:buChar char="Ø"/>
            </a:pPr>
            <a:r>
              <a:rPr lang="zh-CN" altLang="en-US" dirty="0" smtClean="0"/>
              <a:t>具有合适的筛选标记 </a:t>
            </a:r>
            <a:endParaRPr lang="zh-CN" altLang="en-US" dirty="0" smtClean="0"/>
          </a:p>
          <a:p>
            <a:pPr>
              <a:lnSpc>
                <a:spcPct val="150000"/>
              </a:lnSpc>
              <a:buFont typeface="Wingdings" panose="05000000000000000000" pitchFamily="2" charset="2"/>
              <a:buChar char="Ø"/>
            </a:pPr>
            <a:endParaRPr lang="zh-CN" altLang="en-US" dirty="0" smtClean="0"/>
          </a:p>
          <a:p>
            <a:pPr>
              <a:lnSpc>
                <a:spcPct val="150000"/>
              </a:lnSpc>
            </a:pPr>
            <a:endParaRPr lang="zh-CN" altLang="en-US" dirty="0" smtClean="0"/>
          </a:p>
          <a:p>
            <a:pPr>
              <a:lnSpc>
                <a:spcPct val="150000"/>
              </a:lnSpc>
            </a:pPr>
            <a:endParaRPr lang="zh-CN" altLang="en-US" dirty="0" smtClean="0"/>
          </a:p>
        </p:txBody>
      </p:sp>
    </p:spTree>
    <p:custDataLst>
      <p:tags r:id="rId7"/>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custDataLst>
              <p:tags r:id="rId1"/>
            </p:custDataLst>
          </p:nvPr>
        </p:nvSpPr>
        <p:spPr bwMode="auto">
          <a:xfrm>
            <a:off x="1549400" y="914400"/>
            <a:ext cx="6007100" cy="609600"/>
          </a:xfrm>
          <a:prstGeom prst="rect">
            <a:avLst/>
          </a:prstGeom>
          <a:noFill/>
          <a:ln w="9525">
            <a:noFill/>
            <a:miter lim="800000"/>
          </a:ln>
        </p:spPr>
        <p:txBody>
          <a:bodyPr anchor="b"/>
          <a:lstStyle/>
          <a:p>
            <a:pPr algn="ctr">
              <a:defRPr/>
            </a:pPr>
            <a:endParaRPr lang="zh-CN" altLang="en-US" sz="4000" b="1" dirty="0">
              <a:solidFill>
                <a:schemeClr val="accent2"/>
              </a:solidFill>
              <a:effectLst>
                <a:outerShdw blurRad="38100" dist="38100" dir="2700000" algn="tl">
                  <a:srgbClr val="000000">
                    <a:alpha val="43137"/>
                  </a:srgbClr>
                </a:outerShdw>
              </a:effectLst>
            </a:endParaRPr>
          </a:p>
        </p:txBody>
      </p:sp>
      <p:sp>
        <p:nvSpPr>
          <p:cNvPr id="60419" name="Rectangle 5"/>
          <p:cNvSpPr>
            <a:spLocks noChangeArrowheads="1"/>
          </p:cNvSpPr>
          <p:nvPr>
            <p:custDataLst>
              <p:tags r:id="rId2"/>
            </p:custDataLst>
          </p:nvPr>
        </p:nvSpPr>
        <p:spPr bwMode="auto">
          <a:xfrm>
            <a:off x="457200" y="1600200"/>
            <a:ext cx="73914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70000"/>
              </a:lnSpc>
              <a:buFont typeface="Arial" panose="020B0604020202020204" pitchFamily="34" charset="0"/>
              <a:buAutoNum type="arabicPeriod"/>
            </a:pPr>
            <a:endParaRPr lang="en-US" altLang="zh-CN" sz="3200">
              <a:solidFill>
                <a:srgbClr val="000000"/>
              </a:solidFill>
            </a:endParaRPr>
          </a:p>
          <a:p>
            <a:pPr>
              <a:lnSpc>
                <a:spcPct val="170000"/>
              </a:lnSpc>
            </a:pPr>
            <a:r>
              <a:rPr lang="en-US" altLang="zh-CN" sz="3200">
                <a:solidFill>
                  <a:srgbClr val="000000"/>
                </a:solidFill>
              </a:rPr>
              <a:t>     </a:t>
            </a:r>
            <a:endParaRPr lang="zh-CN" altLang="en-US" sz="3200">
              <a:solidFill>
                <a:srgbClr val="000000"/>
              </a:solidFill>
            </a:endParaRPr>
          </a:p>
          <a:p>
            <a:pPr>
              <a:lnSpc>
                <a:spcPct val="170000"/>
              </a:lnSpc>
              <a:buFont typeface="Arial" panose="020B0604020202020204" pitchFamily="34" charset="0"/>
              <a:buAutoNum type="arabicPeriod"/>
            </a:pPr>
            <a:endParaRPr lang="zh-CN" altLang="en-US" sz="3200">
              <a:solidFill>
                <a:srgbClr val="000000"/>
              </a:solidFill>
            </a:endParaRPr>
          </a:p>
          <a:p>
            <a:pPr>
              <a:lnSpc>
                <a:spcPct val="170000"/>
              </a:lnSpc>
              <a:buFont typeface="Arial" panose="020B0604020202020204" pitchFamily="34" charset="0"/>
              <a:buAutoNum type="arabicPeriod"/>
            </a:pPr>
            <a:endParaRPr lang="en-US" altLang="zh-CN" sz="3200">
              <a:solidFill>
                <a:srgbClr val="000000"/>
              </a:solidFill>
            </a:endParaRPr>
          </a:p>
        </p:txBody>
      </p:sp>
      <p:sp>
        <p:nvSpPr>
          <p:cNvPr id="60420" name="Line 7"/>
          <p:cNvSpPr>
            <a:spLocks noChangeShapeType="1"/>
          </p:cNvSpPr>
          <p:nvPr>
            <p:custDataLst>
              <p:tags r:id="rId3"/>
            </p:custDataLst>
          </p:nvPr>
        </p:nvSpPr>
        <p:spPr bwMode="auto">
          <a:xfrm>
            <a:off x="0" y="990600"/>
            <a:ext cx="9144000"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0421" name="标题 7"/>
          <p:cNvSpPr>
            <a:spLocks noGrp="1"/>
          </p:cNvSpPr>
          <p:nvPr>
            <p:ph type="title"/>
          </p:nvPr>
        </p:nvSpPr>
        <p:spPr>
          <a:xfrm>
            <a:off x="685800" y="381000"/>
            <a:ext cx="8229600" cy="1143000"/>
          </a:xfrm>
        </p:spPr>
        <p:txBody>
          <a:bodyPr/>
          <a:lstStyle/>
          <a:p>
            <a:r>
              <a:rPr lang="zh-CN" altLang="en-US" smtClean="0">
                <a:solidFill>
                  <a:srgbClr val="FF0000"/>
                </a:solidFill>
              </a:rPr>
              <a:t>实验原理</a:t>
            </a:r>
            <a:br>
              <a:rPr lang="zh-CN" altLang="en-US" smtClean="0"/>
            </a:br>
            <a:endParaRPr lang="zh-CN" altLang="en-US" smtClean="0"/>
          </a:p>
        </p:txBody>
      </p:sp>
      <p:sp>
        <p:nvSpPr>
          <p:cNvPr id="9" name="内容占位符 8"/>
          <p:cNvSpPr>
            <a:spLocks noGrp="1"/>
          </p:cNvSpPr>
          <p:nvPr>
            <p:ph idx="1"/>
          </p:nvPr>
        </p:nvSpPr>
        <p:spPr>
          <a:xfrm>
            <a:off x="990600" y="1752600"/>
            <a:ext cx="7162800" cy="1371600"/>
          </a:xfrm>
        </p:spPr>
        <p:txBody>
          <a:bodyPr/>
          <a:lstStyle/>
          <a:p>
            <a:pPr marL="609600" indent="-609600" eaLnBrk="1" hangingPunct="1">
              <a:lnSpc>
                <a:spcPct val="170000"/>
              </a:lnSpc>
              <a:spcBef>
                <a:spcPct val="0"/>
              </a:spcBef>
              <a:buFontTx/>
              <a:buAutoNum type="arabicPeriod"/>
            </a:pPr>
            <a:r>
              <a:rPr lang="zh-CN" altLang="en-US" dirty="0" smtClean="0"/>
              <a:t>细菌培养物的生长：</a:t>
            </a:r>
            <a:endParaRPr lang="en-US" altLang="zh-CN" dirty="0" smtClean="0"/>
          </a:p>
          <a:p>
            <a:pPr marL="609600" indent="-609600" eaLnBrk="1" hangingPunct="1">
              <a:lnSpc>
                <a:spcPct val="170000"/>
              </a:lnSpc>
              <a:spcBef>
                <a:spcPct val="0"/>
              </a:spcBef>
              <a:buFontTx/>
              <a:buAutoNum type="arabicPeriod"/>
            </a:pPr>
            <a:r>
              <a:rPr lang="zh-CN" altLang="en-US" dirty="0" smtClean="0"/>
              <a:t>细菌的收获和裂解</a:t>
            </a:r>
            <a:endParaRPr lang="en-US" altLang="zh-CN" dirty="0" smtClean="0"/>
          </a:p>
          <a:p>
            <a:pPr marL="609600" indent="-609600" eaLnBrk="1" hangingPunct="1">
              <a:lnSpc>
                <a:spcPct val="170000"/>
              </a:lnSpc>
              <a:spcBef>
                <a:spcPct val="0"/>
              </a:spcBef>
              <a:buFontTx/>
              <a:buAutoNum type="arabicPeriod" startAt="2"/>
            </a:pPr>
            <a:r>
              <a:rPr lang="zh-CN" altLang="en-US" dirty="0" smtClean="0"/>
              <a:t>质粒</a:t>
            </a:r>
            <a:r>
              <a:rPr lang="en-US" altLang="zh-CN" dirty="0" smtClean="0"/>
              <a:t>DNA</a:t>
            </a:r>
            <a:r>
              <a:rPr lang="zh-CN" altLang="en-US" dirty="0" smtClean="0"/>
              <a:t>的纯化</a:t>
            </a:r>
            <a:endParaRPr lang="zh-CN" altLang="en-US" dirty="0" smtClean="0"/>
          </a:p>
          <a:p>
            <a:pPr marL="609600" indent="-609600"/>
            <a:endParaRPr lang="zh-CN" altLang="en-US" dirty="0" smtClean="0"/>
          </a:p>
        </p:txBody>
      </p:sp>
      <p:sp>
        <p:nvSpPr>
          <p:cNvPr id="11" name="矩形 10"/>
          <p:cNvSpPr/>
          <p:nvPr/>
        </p:nvSpPr>
        <p:spPr>
          <a:xfrm>
            <a:off x="1371600" y="1219200"/>
            <a:ext cx="2646363" cy="461963"/>
          </a:xfrm>
          <a:prstGeom prst="rect">
            <a:avLst/>
          </a:prstGeom>
        </p:spPr>
        <p:txBody>
          <a:bodyPr wrap="none">
            <a:spAutoFit/>
          </a:bodyPr>
          <a:lstStyle/>
          <a:p>
            <a:pPr>
              <a:buFont typeface="Arial" panose="020B0604020202020204" pitchFamily="34" charset="0"/>
              <a:buNone/>
              <a:defRPr/>
            </a:pPr>
            <a:r>
              <a:rPr lang="zh-CN" altLang="en-US" sz="2400" b="1" kern="0" dirty="0">
                <a:solidFill>
                  <a:srgbClr val="073E87"/>
                </a:solidFill>
                <a:latin typeface="微软雅黑" panose="020B0503020204020204" pitchFamily="34" charset="-122"/>
                <a:ea typeface="微软雅黑" panose="020B0503020204020204" pitchFamily="34" charset="-122"/>
                <a:cs typeface="+mj-cs"/>
              </a:rPr>
              <a:t>质粒提取一般步骤</a:t>
            </a:r>
            <a:endParaRPr lang="zh-CN" altLang="en-US" sz="2400" b="1" kern="0" dirty="0">
              <a:solidFill>
                <a:srgbClr val="073E87"/>
              </a:solidFill>
              <a:latin typeface="微软雅黑" panose="020B0503020204020204" pitchFamily="34" charset="-122"/>
              <a:ea typeface="微软雅黑" panose="020B0503020204020204" pitchFamily="34" charset="-122"/>
              <a:cs typeface="+mj-cs"/>
            </a:endParaRPr>
          </a:p>
        </p:txBody>
      </p:sp>
    </p:spTree>
    <p:custDataLst>
      <p:tags r:id="rId4"/>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2" name="Text Box 4"/>
          <p:cNvSpPr txBox="1">
            <a:spLocks noChangeArrowheads="1"/>
          </p:cNvSpPr>
          <p:nvPr>
            <p:custDataLst>
              <p:tags r:id="rId1"/>
            </p:custDataLst>
          </p:nvPr>
        </p:nvSpPr>
        <p:spPr bwMode="auto">
          <a:xfrm>
            <a:off x="533400" y="1598950"/>
            <a:ext cx="3095625" cy="1015663"/>
          </a:xfrm>
          <a:prstGeom prst="rect">
            <a:avLst/>
          </a:prstGeom>
          <a:noFill/>
          <a:ln w="9525" algn="ctr">
            <a:noFill/>
            <a:miter lim="800000"/>
          </a:ln>
          <a:effectLst/>
        </p:spPr>
        <p:txBody>
          <a:bodyPr anchor="b">
            <a:spAutoFit/>
          </a:bodyPr>
          <a:lstStyle/>
          <a:p>
            <a:pPr>
              <a:spcBef>
                <a:spcPct val="50000"/>
              </a:spcBef>
              <a:defRPr/>
            </a:pPr>
            <a:r>
              <a:rPr kumimoji="1" lang="zh-CN" altLang="en-US" sz="2400" b="1" dirty="0" smtClean="0">
                <a:solidFill>
                  <a:srgbClr val="002060"/>
                </a:solidFill>
                <a:latin typeface="黑体" panose="02010609060101010101" charset="-122"/>
                <a:ea typeface="黑体" panose="02010609060101010101" charset="-122"/>
              </a:rPr>
              <a:t>克隆载体</a:t>
            </a:r>
            <a:endParaRPr kumimoji="1" lang="zh-CN" altLang="en-US" sz="2400" b="1" dirty="0">
              <a:solidFill>
                <a:srgbClr val="002060"/>
              </a:solidFill>
              <a:latin typeface="黑体" panose="02010609060101010101" charset="-122"/>
              <a:ea typeface="黑体" panose="02010609060101010101" charset="-122"/>
            </a:endParaRPr>
          </a:p>
          <a:p>
            <a:pPr>
              <a:spcBef>
                <a:spcPct val="50000"/>
              </a:spcBef>
              <a:defRPr/>
            </a:pPr>
            <a:r>
              <a:rPr kumimoji="1" lang="zh-CN" altLang="en-US" sz="2400" b="1" dirty="0">
                <a:solidFill>
                  <a:srgbClr val="002060"/>
                </a:solidFill>
                <a:latin typeface="黑体" panose="02010609060101010101" charset="-122"/>
                <a:ea typeface="黑体" panose="02010609060101010101" charset="-122"/>
              </a:rPr>
              <a:t>（</a:t>
            </a:r>
            <a:r>
              <a:rPr kumimoji="1" lang="en-US" altLang="zh-CN" sz="2400" b="1" dirty="0">
                <a:solidFill>
                  <a:srgbClr val="002060"/>
                </a:solidFill>
                <a:latin typeface="黑体" panose="02010609060101010101" charset="-122"/>
                <a:ea typeface="黑体" panose="02010609060101010101" charset="-122"/>
              </a:rPr>
              <a:t>cloning vector</a:t>
            </a:r>
            <a:r>
              <a:rPr kumimoji="1" lang="zh-CN" altLang="en-US" sz="2400" b="1" dirty="0">
                <a:solidFill>
                  <a:srgbClr val="002060"/>
                </a:solidFill>
                <a:latin typeface="黑体" panose="02010609060101010101" charset="-122"/>
                <a:ea typeface="黑体" panose="02010609060101010101" charset="-122"/>
              </a:rPr>
              <a:t>）</a:t>
            </a:r>
            <a:endParaRPr kumimoji="1" lang="zh-CN" altLang="en-US" sz="2400" b="1" dirty="0">
              <a:solidFill>
                <a:srgbClr val="002060"/>
              </a:solidFill>
              <a:latin typeface="黑体" panose="02010609060101010101" charset="-122"/>
              <a:ea typeface="黑体" panose="02010609060101010101" charset="-122"/>
            </a:endParaRPr>
          </a:p>
        </p:txBody>
      </p:sp>
      <p:sp>
        <p:nvSpPr>
          <p:cNvPr id="10245" name="Text Box 7"/>
          <p:cNvSpPr txBox="1">
            <a:spLocks noChangeArrowheads="1"/>
          </p:cNvSpPr>
          <p:nvPr>
            <p:custDataLst>
              <p:tags r:id="rId2"/>
            </p:custDataLst>
          </p:nvPr>
        </p:nvSpPr>
        <p:spPr bwMode="auto">
          <a:xfrm>
            <a:off x="533400" y="2635189"/>
            <a:ext cx="3313113" cy="1015663"/>
          </a:xfrm>
          <a:prstGeom prst="rect">
            <a:avLst/>
          </a:prstGeom>
          <a:noFill/>
          <a:ln w="9525" algn="ctr">
            <a:noFill/>
            <a:miter lim="800000"/>
          </a:ln>
        </p:spPr>
        <p:txBody>
          <a:bodyPr anchor="b">
            <a:spAutoFit/>
          </a:bodyPr>
          <a:lstStyle/>
          <a:p>
            <a:pPr>
              <a:spcBef>
                <a:spcPct val="50000"/>
              </a:spcBef>
              <a:defRPr/>
            </a:pPr>
            <a:r>
              <a:rPr kumimoji="1" lang="zh-CN" altLang="en-US" sz="2400" b="1" dirty="0">
                <a:solidFill>
                  <a:srgbClr val="002060"/>
                </a:solidFill>
                <a:latin typeface="黑体" panose="02010609060101010101" charset="-122"/>
                <a:ea typeface="黑体" panose="02010609060101010101" charset="-122"/>
              </a:rPr>
              <a:t>表达载体</a:t>
            </a:r>
            <a:endParaRPr kumimoji="1" lang="zh-CN" altLang="en-US" sz="2400" b="1" dirty="0">
              <a:solidFill>
                <a:srgbClr val="002060"/>
              </a:solidFill>
              <a:latin typeface="黑体" panose="02010609060101010101" charset="-122"/>
              <a:ea typeface="黑体" panose="02010609060101010101" charset="-122"/>
            </a:endParaRPr>
          </a:p>
          <a:p>
            <a:pPr>
              <a:spcBef>
                <a:spcPct val="50000"/>
              </a:spcBef>
              <a:defRPr/>
            </a:pPr>
            <a:r>
              <a:rPr kumimoji="1" lang="zh-CN" altLang="en-US" sz="2400" b="1" dirty="0">
                <a:solidFill>
                  <a:srgbClr val="002060"/>
                </a:solidFill>
                <a:latin typeface="黑体" panose="02010609060101010101" charset="-122"/>
                <a:ea typeface="黑体" panose="02010609060101010101" charset="-122"/>
              </a:rPr>
              <a:t>（</a:t>
            </a:r>
            <a:r>
              <a:rPr kumimoji="1" lang="en-US" altLang="zh-CN" sz="2400" b="1" dirty="0">
                <a:solidFill>
                  <a:srgbClr val="002060"/>
                </a:solidFill>
                <a:latin typeface="黑体" panose="02010609060101010101" charset="-122"/>
                <a:ea typeface="黑体" panose="02010609060101010101" charset="-122"/>
              </a:rPr>
              <a:t>expression vector</a:t>
            </a:r>
            <a:r>
              <a:rPr kumimoji="1" lang="zh-CN" altLang="en-US" sz="2400" b="1" dirty="0">
                <a:solidFill>
                  <a:srgbClr val="002060"/>
                </a:solidFill>
                <a:latin typeface="黑体" panose="02010609060101010101" charset="-122"/>
                <a:ea typeface="黑体" panose="02010609060101010101" charset="-122"/>
              </a:rPr>
              <a:t>）</a:t>
            </a:r>
            <a:endParaRPr kumimoji="1" lang="zh-CN" altLang="en-US" sz="2400" b="1" dirty="0">
              <a:solidFill>
                <a:srgbClr val="002060"/>
              </a:solidFill>
              <a:latin typeface="黑体" panose="02010609060101010101" charset="-122"/>
              <a:ea typeface="黑体" panose="02010609060101010101" charset="-122"/>
            </a:endParaRPr>
          </a:p>
        </p:txBody>
      </p:sp>
      <p:sp>
        <p:nvSpPr>
          <p:cNvPr id="10247" name="Rectangle 9"/>
          <p:cNvSpPr>
            <a:spLocks noChangeArrowheads="1"/>
          </p:cNvSpPr>
          <p:nvPr>
            <p:custDataLst>
              <p:tags r:id="rId3"/>
            </p:custDataLst>
          </p:nvPr>
        </p:nvSpPr>
        <p:spPr bwMode="auto">
          <a:xfrm>
            <a:off x="533400" y="3784901"/>
            <a:ext cx="2951163" cy="1015663"/>
          </a:xfrm>
          <a:prstGeom prst="rect">
            <a:avLst/>
          </a:prstGeom>
          <a:noFill/>
          <a:ln w="9525" algn="ctr">
            <a:noFill/>
            <a:miter lim="800000"/>
          </a:ln>
        </p:spPr>
        <p:txBody>
          <a:bodyPr anchor="b">
            <a:spAutoFit/>
          </a:bodyPr>
          <a:lstStyle/>
          <a:p>
            <a:pPr>
              <a:spcBef>
                <a:spcPct val="50000"/>
              </a:spcBef>
              <a:defRPr/>
            </a:pPr>
            <a:r>
              <a:rPr kumimoji="1" lang="zh-CN" altLang="en-US" sz="2400" b="1" dirty="0">
                <a:solidFill>
                  <a:srgbClr val="002060"/>
                </a:solidFill>
                <a:latin typeface="黑体" panose="02010609060101010101" charset="-122"/>
                <a:ea typeface="黑体" panose="02010609060101010101" charset="-122"/>
              </a:rPr>
              <a:t>穿梭载体</a:t>
            </a:r>
            <a:endParaRPr kumimoji="1" lang="zh-CN" altLang="en-US" sz="2400" b="1" dirty="0">
              <a:solidFill>
                <a:srgbClr val="002060"/>
              </a:solidFill>
              <a:latin typeface="黑体" panose="02010609060101010101" charset="-122"/>
              <a:ea typeface="黑体" panose="02010609060101010101" charset="-122"/>
            </a:endParaRPr>
          </a:p>
          <a:p>
            <a:pPr>
              <a:spcBef>
                <a:spcPct val="50000"/>
              </a:spcBef>
              <a:defRPr/>
            </a:pPr>
            <a:r>
              <a:rPr kumimoji="1" lang="zh-CN" altLang="en-US" sz="2400" b="1" dirty="0">
                <a:solidFill>
                  <a:srgbClr val="002060"/>
                </a:solidFill>
                <a:latin typeface="黑体" panose="02010609060101010101" charset="-122"/>
                <a:ea typeface="黑体" panose="02010609060101010101" charset="-122"/>
              </a:rPr>
              <a:t>（</a:t>
            </a:r>
            <a:r>
              <a:rPr kumimoji="1" lang="en-US" altLang="zh-CN" sz="2400" b="1" dirty="0">
                <a:solidFill>
                  <a:srgbClr val="002060"/>
                </a:solidFill>
                <a:latin typeface="黑体" panose="02010609060101010101" charset="-122"/>
                <a:ea typeface="黑体" panose="02010609060101010101" charset="-122"/>
              </a:rPr>
              <a:t>shuttle vector</a:t>
            </a:r>
            <a:r>
              <a:rPr kumimoji="1" lang="zh-CN" altLang="en-US" sz="2400" b="1" dirty="0">
                <a:solidFill>
                  <a:srgbClr val="002060"/>
                </a:solidFill>
                <a:latin typeface="黑体" panose="02010609060101010101" charset="-122"/>
                <a:ea typeface="黑体" panose="02010609060101010101" charset="-122"/>
              </a:rPr>
              <a:t>）</a:t>
            </a:r>
            <a:endParaRPr kumimoji="1" lang="zh-CN" altLang="en-US" sz="2400" b="1" dirty="0">
              <a:solidFill>
                <a:srgbClr val="002060"/>
              </a:solidFill>
              <a:latin typeface="黑体" panose="02010609060101010101" charset="-122"/>
              <a:ea typeface="黑体" panose="02010609060101010101" charset="-122"/>
            </a:endParaRPr>
          </a:p>
        </p:txBody>
      </p:sp>
      <p:sp>
        <p:nvSpPr>
          <p:cNvPr id="9" name="标题 8"/>
          <p:cNvSpPr>
            <a:spLocks noGrp="1"/>
          </p:cNvSpPr>
          <p:nvPr>
            <p:ph type="title"/>
          </p:nvPr>
        </p:nvSpPr>
        <p:spPr/>
        <p:txBody>
          <a:bodyPr/>
          <a:lstStyle/>
          <a:p>
            <a:pPr>
              <a:defRPr/>
            </a:pPr>
            <a:r>
              <a:rPr lang="zh-CN" altLang="en-US" noProof="1">
                <a:effectLst>
                  <a:outerShdw blurRad="38100" dist="38100" dir="2700000">
                    <a:srgbClr val="C0C0C0"/>
                  </a:outerShdw>
                </a:effectLst>
                <a:latin typeface="+mn-ea"/>
                <a:ea typeface="+mn-ea"/>
                <a:cs typeface="+mn-ea"/>
              </a:rPr>
              <a:t>按</a:t>
            </a:r>
            <a:r>
              <a:rPr lang="zh-CN" altLang="en-US" noProof="1">
                <a:effectLst>
                  <a:outerShdw blurRad="38100" dist="38100" dir="2700000">
                    <a:srgbClr val="C0C0C0"/>
                  </a:outerShdw>
                </a:effectLst>
                <a:latin typeface="+mn-ea"/>
                <a:ea typeface="+mn-ea"/>
                <a:cs typeface="+mn-ea"/>
              </a:rPr>
              <a:t>功能</a:t>
            </a:r>
            <a:r>
              <a:rPr lang="zh-CN" altLang="en-US" noProof="1" smtClean="0">
                <a:effectLst>
                  <a:outerShdw blurRad="38100" dist="38100" dir="2700000">
                    <a:srgbClr val="C0C0C0"/>
                  </a:outerShdw>
                </a:effectLst>
                <a:latin typeface="+mn-ea"/>
                <a:ea typeface="+mn-ea"/>
                <a:cs typeface="+mn-ea"/>
              </a:rPr>
              <a:t>分类</a:t>
            </a:r>
            <a:endParaRPr lang="zh-CN" altLang="en-US" dirty="0">
              <a:latin typeface="+mn-ea"/>
              <a:ea typeface="+mn-ea"/>
            </a:endParaRPr>
          </a:p>
        </p:txBody>
      </p:sp>
      <p:sp>
        <p:nvSpPr>
          <p:cNvPr id="10" name="内容占位符 9"/>
          <p:cNvSpPr>
            <a:spLocks noGrp="1"/>
          </p:cNvSpPr>
          <p:nvPr>
            <p:ph idx="1"/>
          </p:nvPr>
        </p:nvSpPr>
        <p:spPr>
          <a:xfrm>
            <a:off x="3846513" y="1341373"/>
            <a:ext cx="5144971" cy="4525963"/>
          </a:xfrm>
        </p:spPr>
        <p:txBody>
          <a:bodyPr/>
          <a:lstStyle/>
          <a:p>
            <a:pPr marL="539750">
              <a:lnSpc>
                <a:spcPct val="150000"/>
              </a:lnSpc>
              <a:defRPr/>
            </a:pPr>
            <a:r>
              <a:rPr lang="zh-CN" altLang="en-US" dirty="0" smtClean="0">
                <a:solidFill>
                  <a:srgbClr val="0070C0"/>
                </a:solidFill>
                <a:latin typeface="+mn-ea"/>
                <a:ea typeface="+mn-ea"/>
              </a:rPr>
              <a:t>克隆目的基因，</a:t>
            </a:r>
            <a:r>
              <a:rPr lang="zh-CN" altLang="en-US" dirty="0">
                <a:solidFill>
                  <a:srgbClr val="0070C0"/>
                </a:solidFill>
                <a:latin typeface="+mn-ea"/>
                <a:ea typeface="+mn-ea"/>
              </a:rPr>
              <a:t>其上有复制子即可。建立</a:t>
            </a:r>
            <a:r>
              <a:rPr lang="en-US" altLang="zh-CN" dirty="0">
                <a:solidFill>
                  <a:srgbClr val="0070C0"/>
                </a:solidFill>
                <a:latin typeface="+mn-ea"/>
                <a:ea typeface="+mn-ea"/>
              </a:rPr>
              <a:t>DNA</a:t>
            </a:r>
            <a:r>
              <a:rPr lang="zh-CN" altLang="en-US" dirty="0">
                <a:solidFill>
                  <a:srgbClr val="0070C0"/>
                </a:solidFill>
                <a:latin typeface="+mn-ea"/>
                <a:ea typeface="+mn-ea"/>
              </a:rPr>
              <a:t>文库和</a:t>
            </a:r>
            <a:r>
              <a:rPr lang="en-US" altLang="zh-CN" dirty="0">
                <a:solidFill>
                  <a:srgbClr val="0070C0"/>
                </a:solidFill>
                <a:latin typeface="+mn-ea"/>
                <a:ea typeface="+mn-ea"/>
              </a:rPr>
              <a:t>cDNA</a:t>
            </a:r>
            <a:r>
              <a:rPr lang="zh-CN" altLang="en-US" dirty="0">
                <a:solidFill>
                  <a:srgbClr val="0070C0"/>
                </a:solidFill>
                <a:latin typeface="+mn-ea"/>
                <a:ea typeface="+mn-ea"/>
              </a:rPr>
              <a:t>文库</a:t>
            </a:r>
            <a:r>
              <a:rPr lang="zh-CN" altLang="en-US" dirty="0" smtClean="0">
                <a:solidFill>
                  <a:srgbClr val="0070C0"/>
                </a:solidFill>
                <a:latin typeface="+mn-ea"/>
                <a:ea typeface="+mn-ea"/>
              </a:rPr>
              <a:t>。</a:t>
            </a:r>
            <a:endParaRPr lang="en-US" altLang="zh-CN" dirty="0" smtClean="0">
              <a:solidFill>
                <a:srgbClr val="0070C0"/>
              </a:solidFill>
              <a:latin typeface="+mn-ea"/>
              <a:ea typeface="+mn-ea"/>
            </a:endParaRPr>
          </a:p>
          <a:p>
            <a:pPr marL="539750">
              <a:lnSpc>
                <a:spcPct val="150000"/>
              </a:lnSpc>
              <a:defRPr/>
            </a:pPr>
            <a:r>
              <a:rPr kumimoji="1" lang="zh-CN" altLang="en-US" dirty="0" smtClean="0">
                <a:solidFill>
                  <a:srgbClr val="0070C0"/>
                </a:solidFill>
                <a:latin typeface="+mn-ea"/>
                <a:ea typeface="+mn-ea"/>
              </a:rPr>
              <a:t>使</a:t>
            </a:r>
            <a:r>
              <a:rPr kumimoji="1" lang="zh-CN" altLang="en-US" dirty="0">
                <a:solidFill>
                  <a:srgbClr val="0070C0"/>
                </a:solidFill>
                <a:latin typeface="+mn-ea"/>
                <a:ea typeface="+mn-ea"/>
              </a:rPr>
              <a:t>目的基因在宿主细胞中表达，既有复制子，又有强启动子</a:t>
            </a:r>
            <a:r>
              <a:rPr kumimoji="1" lang="zh-CN" altLang="en-US" dirty="0" smtClean="0">
                <a:solidFill>
                  <a:srgbClr val="0070C0"/>
                </a:solidFill>
                <a:latin typeface="+mn-ea"/>
                <a:ea typeface="+mn-ea"/>
              </a:rPr>
              <a:t>。</a:t>
            </a:r>
            <a:endParaRPr kumimoji="1" lang="en-US" altLang="zh-CN" dirty="0" smtClean="0">
              <a:solidFill>
                <a:srgbClr val="0070C0"/>
              </a:solidFill>
              <a:latin typeface="+mn-ea"/>
              <a:ea typeface="+mn-ea"/>
            </a:endParaRPr>
          </a:p>
          <a:p>
            <a:pPr marL="539750">
              <a:lnSpc>
                <a:spcPct val="150000"/>
              </a:lnSpc>
              <a:defRPr/>
            </a:pPr>
            <a:r>
              <a:rPr kumimoji="1" lang="zh-CN" altLang="en-US" dirty="0" smtClean="0">
                <a:solidFill>
                  <a:srgbClr val="0070C0"/>
                </a:solidFill>
                <a:latin typeface="+mn-ea"/>
                <a:ea typeface="+mn-ea"/>
              </a:rPr>
              <a:t>可以</a:t>
            </a:r>
            <a:r>
              <a:rPr kumimoji="1" lang="zh-CN" altLang="en-US" dirty="0">
                <a:solidFill>
                  <a:srgbClr val="0070C0"/>
                </a:solidFill>
                <a:latin typeface="+mn-ea"/>
                <a:ea typeface="+mn-ea"/>
              </a:rPr>
              <a:t>在原核细胞中复制，也可在真核细胞中扩增和表达。</a:t>
            </a:r>
            <a:endParaRPr kumimoji="1" lang="zh-CN" altLang="en-US" dirty="0">
              <a:solidFill>
                <a:srgbClr val="0070C0"/>
              </a:solidFill>
              <a:latin typeface="+mn-ea"/>
              <a:ea typeface="+mn-ea"/>
            </a:endParaRPr>
          </a:p>
          <a:p>
            <a:pPr>
              <a:defRPr/>
            </a:pPr>
            <a:endParaRPr kumimoji="1" lang="zh-CN" altLang="en-US" dirty="0">
              <a:solidFill>
                <a:schemeClr val="accent1">
                  <a:lumMod val="50000"/>
                </a:schemeClr>
              </a:solidFill>
              <a:latin typeface="+mn-ea"/>
              <a:ea typeface="+mn-ea"/>
            </a:endParaRPr>
          </a:p>
          <a:p>
            <a:pPr>
              <a:defRPr/>
            </a:pPr>
            <a:endParaRPr lang="zh-CN" altLang="en-US" dirty="0">
              <a:solidFill>
                <a:srgbClr val="3C8C93"/>
              </a:solidFill>
              <a:latin typeface="+mn-ea"/>
              <a:ea typeface="+mn-ea"/>
            </a:endParaRPr>
          </a:p>
          <a:p>
            <a:pPr>
              <a:defRPr/>
            </a:pPr>
            <a:endParaRPr lang="zh-CN" altLang="en-US" dirty="0">
              <a:latin typeface="+mn-ea"/>
              <a:ea typeface="+mn-ea"/>
            </a:endParaRPr>
          </a:p>
        </p:txBody>
      </p:sp>
    </p:spTree>
    <p:custDataLst>
      <p:tags r:id="rId4"/>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7" name="Rectangle 12"/>
          <p:cNvSpPr>
            <a:spLocks noChangeArrowheads="1"/>
          </p:cNvSpPr>
          <p:nvPr>
            <p:custDataLst>
              <p:tags r:id="rId1"/>
            </p:custDataLst>
          </p:nvPr>
        </p:nvSpPr>
        <p:spPr bwMode="auto">
          <a:xfrm>
            <a:off x="684213" y="4411663"/>
            <a:ext cx="3355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solidFill>
                  <a:srgbClr val="FFFF00"/>
                </a:solidFill>
                <a:ea typeface="黑体" panose="02010609060101010101" charset="-122"/>
              </a:rPr>
              <a:t>琥珀突变抑制基因</a:t>
            </a:r>
            <a:r>
              <a:rPr lang="zh-CN" altLang="en-US" b="1" i="1">
                <a:solidFill>
                  <a:srgbClr val="FFFF00"/>
                </a:solidFill>
              </a:rPr>
              <a:t> </a:t>
            </a:r>
            <a:r>
              <a:rPr lang="en-US" altLang="zh-CN" b="1" i="1">
                <a:solidFill>
                  <a:srgbClr val="FFFF00"/>
                </a:solidFill>
              </a:rPr>
              <a:t>supF</a:t>
            </a:r>
            <a:endParaRPr lang="en-US" altLang="zh-CN" b="1" i="1">
              <a:solidFill>
                <a:srgbClr val="FFFF00"/>
              </a:solidFill>
            </a:endParaRPr>
          </a:p>
        </p:txBody>
      </p:sp>
      <p:sp>
        <p:nvSpPr>
          <p:cNvPr id="87048" name="Rectangle 13"/>
          <p:cNvSpPr>
            <a:spLocks noChangeArrowheads="1"/>
          </p:cNvSpPr>
          <p:nvPr>
            <p:custDataLst>
              <p:tags r:id="rId2"/>
            </p:custDataLst>
          </p:nvPr>
        </p:nvSpPr>
        <p:spPr bwMode="auto">
          <a:xfrm>
            <a:off x="684213" y="5132388"/>
            <a:ext cx="2835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solidFill>
                  <a:srgbClr val="FFFF00"/>
                </a:solidFill>
                <a:ea typeface="黑体" panose="02010609060101010101" charset="-122"/>
              </a:rPr>
              <a:t>蔗糖致死基因</a:t>
            </a:r>
            <a:r>
              <a:rPr lang="zh-CN" altLang="en-US" b="1">
                <a:solidFill>
                  <a:srgbClr val="FFFF00"/>
                </a:solidFill>
              </a:rPr>
              <a:t> </a:t>
            </a:r>
            <a:r>
              <a:rPr lang="en-US" altLang="zh-CN" b="1" i="1">
                <a:solidFill>
                  <a:srgbClr val="FFFF00"/>
                </a:solidFill>
              </a:rPr>
              <a:t>SacB</a:t>
            </a:r>
            <a:r>
              <a:rPr lang="en-US" altLang="zh-CN" b="1">
                <a:solidFill>
                  <a:srgbClr val="FFFF00"/>
                </a:solidFill>
              </a:rPr>
              <a:t> </a:t>
            </a:r>
            <a:endParaRPr lang="en-US" altLang="zh-CN" b="1">
              <a:solidFill>
                <a:srgbClr val="FFFF00"/>
              </a:solidFill>
            </a:endParaRPr>
          </a:p>
        </p:txBody>
      </p:sp>
      <p:sp>
        <p:nvSpPr>
          <p:cNvPr id="10" name="矩形 9"/>
          <p:cNvSpPr/>
          <p:nvPr>
            <p:custDataLst>
              <p:tags r:id="rId3"/>
            </p:custDataLst>
          </p:nvPr>
        </p:nvSpPr>
        <p:spPr>
          <a:xfrm>
            <a:off x="685800" y="4419600"/>
            <a:ext cx="8077200" cy="1754188"/>
          </a:xfrm>
          <a:prstGeom prst="rect">
            <a:avLst/>
          </a:prstGeom>
          <a:solidFill>
            <a:srgbClr val="FFFF00"/>
          </a:solidFill>
        </p:spPr>
        <p:style>
          <a:lnRef idx="3">
            <a:schemeClr val="lt1"/>
          </a:lnRef>
          <a:fillRef idx="1">
            <a:schemeClr val="accent1"/>
          </a:fillRef>
          <a:effectRef idx="1">
            <a:schemeClr val="accent1"/>
          </a:effectRef>
          <a:fontRef idx="minor">
            <a:schemeClr val="lt1"/>
          </a:fontRef>
        </p:style>
        <p:txBody>
          <a:bodyPr>
            <a:spAutoFit/>
          </a:bodyPr>
          <a:lstStyle/>
          <a:p>
            <a:pPr>
              <a:lnSpc>
                <a:spcPct val="150000"/>
              </a:lnSpc>
              <a:buFont typeface="Arial" panose="020B0604020202020204" pitchFamily="34" charset="0"/>
              <a:buNone/>
              <a:defRPr/>
            </a:pPr>
            <a:r>
              <a:rPr kumimoji="1" lang="en-US" altLang="zh-CN" b="1" i="1" dirty="0" err="1">
                <a:solidFill>
                  <a:schemeClr val="accent1">
                    <a:lumMod val="50000"/>
                  </a:schemeClr>
                </a:solidFill>
              </a:rPr>
              <a:t>amp</a:t>
            </a:r>
            <a:r>
              <a:rPr kumimoji="1" lang="en-US" altLang="zh-CN" b="1" baseline="30000" dirty="0" err="1">
                <a:solidFill>
                  <a:schemeClr val="accent1">
                    <a:lumMod val="50000"/>
                  </a:schemeClr>
                </a:solidFill>
              </a:rPr>
              <a:t>r</a:t>
            </a:r>
            <a:r>
              <a:rPr lang="zh-CN" altLang="en-US" b="1" dirty="0">
                <a:solidFill>
                  <a:srgbClr val="0070C0"/>
                </a:solidFill>
              </a:rPr>
              <a:t>基因操作中使用最广泛的选择标记，绝大多数在大肠杆菌中克隆的质粒载体带有该基因。</a:t>
            </a:r>
            <a:endParaRPr lang="en-US" altLang="zh-CN" b="1" dirty="0">
              <a:solidFill>
                <a:srgbClr val="0070C0"/>
              </a:solidFill>
            </a:endParaRPr>
          </a:p>
          <a:p>
            <a:pPr>
              <a:lnSpc>
                <a:spcPct val="150000"/>
              </a:lnSpc>
              <a:buFont typeface="Arial" panose="020B0604020202020204" pitchFamily="34" charset="0"/>
              <a:buNone/>
              <a:defRPr/>
            </a:pPr>
            <a:r>
              <a:rPr lang="zh-CN" altLang="en-US" b="1" dirty="0">
                <a:solidFill>
                  <a:srgbClr val="0070C0"/>
                </a:solidFill>
              </a:rPr>
              <a:t>青霉素可抑制细胞壁肽聚糖的合成，与有关的酶结合并抑制其活性，抑制转肽反应。 </a:t>
            </a:r>
            <a:endParaRPr lang="zh-CN" altLang="en-US" b="1" dirty="0">
              <a:solidFill>
                <a:srgbClr val="0070C0"/>
              </a:solidFill>
            </a:endParaRPr>
          </a:p>
        </p:txBody>
      </p:sp>
      <p:sp>
        <p:nvSpPr>
          <p:cNvPr id="87050" name="标题 10"/>
          <p:cNvSpPr>
            <a:spLocks noGrp="1"/>
          </p:cNvSpPr>
          <p:nvPr>
            <p:ph type="title"/>
          </p:nvPr>
        </p:nvSpPr>
        <p:spPr/>
        <p:txBody>
          <a:bodyPr/>
          <a:lstStyle/>
          <a:p>
            <a:r>
              <a:rPr lang="zh-CN" altLang="en-US" dirty="0"/>
              <a:t>选择</a:t>
            </a:r>
            <a:r>
              <a:rPr lang="zh-CN" altLang="en-US" dirty="0" smtClean="0"/>
              <a:t>标记</a:t>
            </a:r>
            <a:endParaRPr lang="zh-CN" altLang="en-US" dirty="0" smtClean="0"/>
          </a:p>
        </p:txBody>
      </p:sp>
      <p:sp>
        <p:nvSpPr>
          <p:cNvPr id="87051" name="内容占位符 11"/>
          <p:cNvSpPr>
            <a:spLocks noGrp="1"/>
          </p:cNvSpPr>
          <p:nvPr>
            <p:ph idx="1"/>
          </p:nvPr>
        </p:nvSpPr>
        <p:spPr>
          <a:xfrm>
            <a:off x="925513" y="1408113"/>
            <a:ext cx="8229600" cy="4525963"/>
          </a:xfrm>
        </p:spPr>
        <p:txBody>
          <a:bodyPr/>
          <a:lstStyle/>
          <a:p>
            <a:pPr>
              <a:lnSpc>
                <a:spcPct val="150000"/>
              </a:lnSpc>
              <a:buFont typeface="Wingdings" panose="05000000000000000000" pitchFamily="2" charset="2"/>
              <a:buChar char="Ø"/>
            </a:pPr>
            <a:r>
              <a:rPr kumimoji="1" lang="zh-CN" altLang="en-US" sz="2000" dirty="0">
                <a:solidFill>
                  <a:srgbClr val="002060"/>
                </a:solidFill>
                <a:latin typeface="黑体" panose="02010609060101010101" charset="-122"/>
                <a:ea typeface="黑体" panose="02010609060101010101" charset="-122"/>
              </a:rPr>
              <a:t>氨苄青霉素抗性基因</a:t>
            </a:r>
            <a:r>
              <a:rPr kumimoji="1" lang="zh-CN" altLang="en-US" sz="2000" dirty="0" smtClean="0">
                <a:solidFill>
                  <a:srgbClr val="002060"/>
                </a:solidFill>
                <a:latin typeface="黑体" panose="02010609060101010101" charset="-122"/>
                <a:ea typeface="黑体" panose="02010609060101010101" charset="-122"/>
              </a:rPr>
              <a:t>（</a:t>
            </a:r>
            <a:r>
              <a:rPr kumimoji="1" lang="en-US" altLang="zh-CN" sz="2000" i="1" dirty="0" err="1" smtClean="0">
                <a:solidFill>
                  <a:srgbClr val="002060"/>
                </a:solidFill>
                <a:latin typeface="黑体" panose="02010609060101010101" charset="-122"/>
                <a:ea typeface="黑体" panose="02010609060101010101" charset="-122"/>
              </a:rPr>
              <a:t>amp</a:t>
            </a:r>
            <a:r>
              <a:rPr kumimoji="1" lang="en-US" altLang="zh-CN" sz="2000" baseline="30000" dirty="0" err="1" smtClean="0">
                <a:solidFill>
                  <a:srgbClr val="002060"/>
                </a:solidFill>
                <a:latin typeface="黑体" panose="02010609060101010101" charset="-122"/>
                <a:ea typeface="黑体" panose="02010609060101010101" charset="-122"/>
              </a:rPr>
              <a:t>r</a:t>
            </a:r>
            <a:r>
              <a:rPr kumimoji="1" lang="zh-CN" altLang="en-US" sz="2000" dirty="0" smtClean="0">
                <a:solidFill>
                  <a:srgbClr val="002060"/>
                </a:solidFill>
                <a:latin typeface="黑体" panose="02010609060101010101" charset="-122"/>
                <a:ea typeface="黑体" panose="02010609060101010101" charset="-122"/>
              </a:rPr>
              <a:t>）</a:t>
            </a:r>
            <a:endParaRPr kumimoji="1" lang="en-US" altLang="zh-CN" sz="2000" dirty="0" smtClean="0">
              <a:solidFill>
                <a:srgbClr val="002060"/>
              </a:solidFill>
              <a:latin typeface="黑体" panose="02010609060101010101" charset="-122"/>
              <a:ea typeface="黑体" panose="02010609060101010101" charset="-122"/>
            </a:endParaRPr>
          </a:p>
          <a:p>
            <a:pPr>
              <a:lnSpc>
                <a:spcPct val="150000"/>
              </a:lnSpc>
              <a:buFont typeface="Wingdings" panose="05000000000000000000" pitchFamily="2" charset="2"/>
              <a:buChar char="Ø"/>
            </a:pPr>
            <a:r>
              <a:rPr kumimoji="1" lang="zh-CN" altLang="en-US" sz="2000" dirty="0" smtClean="0">
                <a:solidFill>
                  <a:srgbClr val="002060"/>
                </a:solidFill>
                <a:latin typeface="黑体" panose="02010609060101010101" charset="-122"/>
                <a:ea typeface="黑体" panose="02010609060101010101" charset="-122"/>
              </a:rPr>
              <a:t>四环素</a:t>
            </a:r>
            <a:r>
              <a:rPr kumimoji="1" lang="zh-CN" altLang="en-US" sz="2000" dirty="0">
                <a:solidFill>
                  <a:srgbClr val="002060"/>
                </a:solidFill>
                <a:latin typeface="黑体" panose="02010609060101010101" charset="-122"/>
                <a:ea typeface="黑体" panose="02010609060101010101" charset="-122"/>
              </a:rPr>
              <a:t>抗性基因</a:t>
            </a:r>
            <a:r>
              <a:rPr kumimoji="1" lang="zh-CN" altLang="en-US" sz="2000" dirty="0" smtClean="0">
                <a:solidFill>
                  <a:srgbClr val="002060"/>
                </a:solidFill>
                <a:latin typeface="黑体" panose="02010609060101010101" charset="-122"/>
                <a:ea typeface="黑体" panose="02010609060101010101" charset="-122"/>
              </a:rPr>
              <a:t>（</a:t>
            </a:r>
            <a:r>
              <a:rPr kumimoji="1" lang="en-US" altLang="zh-CN" sz="2000" dirty="0" err="1" smtClean="0">
                <a:solidFill>
                  <a:srgbClr val="002060"/>
                </a:solidFill>
                <a:latin typeface="黑体" panose="02010609060101010101" charset="-122"/>
                <a:ea typeface="黑体" panose="02010609060101010101" charset="-122"/>
              </a:rPr>
              <a:t>tet</a:t>
            </a:r>
            <a:r>
              <a:rPr kumimoji="1" lang="en-US" altLang="zh-CN" sz="2000" baseline="30000" dirty="0" err="1">
                <a:solidFill>
                  <a:srgbClr val="002060"/>
                </a:solidFill>
                <a:latin typeface="黑体" panose="02010609060101010101" charset="-122"/>
                <a:ea typeface="黑体" panose="02010609060101010101" charset="-122"/>
              </a:rPr>
              <a:t>r</a:t>
            </a:r>
            <a:r>
              <a:rPr kumimoji="1" lang="zh-CN" altLang="en-US" sz="2000" dirty="0" smtClean="0">
                <a:solidFill>
                  <a:srgbClr val="002060"/>
                </a:solidFill>
                <a:latin typeface="黑体" panose="02010609060101010101" charset="-122"/>
                <a:ea typeface="黑体" panose="02010609060101010101" charset="-122"/>
              </a:rPr>
              <a:t>）</a:t>
            </a:r>
            <a:endParaRPr kumimoji="1" lang="en-US" altLang="zh-CN" sz="2000" dirty="0" smtClean="0">
              <a:solidFill>
                <a:srgbClr val="002060"/>
              </a:solidFill>
              <a:latin typeface="黑体" panose="02010609060101010101" charset="-122"/>
              <a:ea typeface="黑体" panose="02010609060101010101" charset="-122"/>
            </a:endParaRPr>
          </a:p>
          <a:p>
            <a:pPr>
              <a:lnSpc>
                <a:spcPct val="150000"/>
              </a:lnSpc>
              <a:spcBef>
                <a:spcPct val="50000"/>
              </a:spcBef>
              <a:buFont typeface="Wingdings" panose="05000000000000000000" pitchFamily="2" charset="2"/>
              <a:buChar char="Ø"/>
              <a:defRPr/>
            </a:pPr>
            <a:r>
              <a:rPr kumimoji="1" lang="zh-CN" altLang="en-US" sz="2000" dirty="0" smtClean="0">
                <a:solidFill>
                  <a:srgbClr val="002060"/>
                </a:solidFill>
                <a:latin typeface="黑体" panose="02010609060101010101" charset="-122"/>
                <a:ea typeface="黑体" panose="02010609060101010101" charset="-122"/>
              </a:rPr>
              <a:t>氯霉素</a:t>
            </a:r>
            <a:r>
              <a:rPr kumimoji="1" lang="zh-CN" altLang="en-US" sz="2000" dirty="0">
                <a:solidFill>
                  <a:srgbClr val="002060"/>
                </a:solidFill>
                <a:latin typeface="黑体" panose="02010609060101010101" charset="-122"/>
                <a:ea typeface="黑体" panose="02010609060101010101" charset="-122"/>
              </a:rPr>
              <a:t>抗性基因</a:t>
            </a:r>
            <a:r>
              <a:rPr kumimoji="1" lang="zh-CN" altLang="en-US" sz="2000" dirty="0" smtClean="0">
                <a:solidFill>
                  <a:srgbClr val="002060"/>
                </a:solidFill>
                <a:latin typeface="黑体" panose="02010609060101010101" charset="-122"/>
                <a:ea typeface="黑体" panose="02010609060101010101" charset="-122"/>
              </a:rPr>
              <a:t>（</a:t>
            </a:r>
            <a:r>
              <a:rPr kumimoji="1" lang="en-US" altLang="zh-CN" sz="2000" dirty="0" smtClean="0">
                <a:solidFill>
                  <a:srgbClr val="002060"/>
                </a:solidFill>
                <a:latin typeface="黑体" panose="02010609060101010101" charset="-122"/>
                <a:ea typeface="黑体" panose="02010609060101010101" charset="-122"/>
              </a:rPr>
              <a:t> </a:t>
            </a:r>
            <a:r>
              <a:rPr kumimoji="1" lang="en-US" altLang="zh-CN" sz="2000" dirty="0" err="1" smtClean="0">
                <a:solidFill>
                  <a:srgbClr val="002060"/>
                </a:solidFill>
                <a:latin typeface="黑体" panose="02010609060101010101" charset="-122"/>
                <a:ea typeface="黑体" panose="02010609060101010101" charset="-122"/>
              </a:rPr>
              <a:t>Cm</a:t>
            </a:r>
            <a:r>
              <a:rPr kumimoji="1" lang="en-US" altLang="zh-CN" sz="2000" baseline="30000" dirty="0" err="1" smtClean="0">
                <a:solidFill>
                  <a:srgbClr val="002060"/>
                </a:solidFill>
                <a:latin typeface="黑体" panose="02010609060101010101" charset="-122"/>
                <a:ea typeface="黑体" panose="02010609060101010101" charset="-122"/>
              </a:rPr>
              <a:t>r</a:t>
            </a:r>
            <a:r>
              <a:rPr kumimoji="1" lang="zh-CN" altLang="en-US" sz="2000" dirty="0" smtClean="0">
                <a:solidFill>
                  <a:srgbClr val="002060"/>
                </a:solidFill>
                <a:latin typeface="黑体" panose="02010609060101010101" charset="-122"/>
                <a:ea typeface="黑体" panose="02010609060101010101" charset="-122"/>
              </a:rPr>
              <a:t>）</a:t>
            </a:r>
            <a:endParaRPr kumimoji="1" lang="en-US" altLang="zh-CN" sz="2000" dirty="0" smtClean="0">
              <a:solidFill>
                <a:srgbClr val="002060"/>
              </a:solidFill>
              <a:latin typeface="黑体" panose="02010609060101010101" charset="-122"/>
              <a:ea typeface="黑体" panose="02010609060101010101" charset="-122"/>
            </a:endParaRPr>
          </a:p>
          <a:p>
            <a:pPr>
              <a:lnSpc>
                <a:spcPct val="150000"/>
              </a:lnSpc>
              <a:spcBef>
                <a:spcPct val="50000"/>
              </a:spcBef>
              <a:buFont typeface="Wingdings" panose="05000000000000000000" pitchFamily="2" charset="2"/>
              <a:buChar char="Ø"/>
              <a:defRPr/>
            </a:pPr>
            <a:r>
              <a:rPr kumimoji="1" lang="zh-CN" altLang="en-US" sz="2000" dirty="0" smtClean="0">
                <a:solidFill>
                  <a:srgbClr val="002060"/>
                </a:solidFill>
                <a:latin typeface="黑体" panose="02010609060101010101" charset="-122"/>
                <a:ea typeface="黑体" panose="02010609060101010101" charset="-122"/>
              </a:rPr>
              <a:t>卡那霉素</a:t>
            </a:r>
            <a:r>
              <a:rPr kumimoji="1" lang="zh-CN" altLang="en-US" sz="2000" dirty="0">
                <a:solidFill>
                  <a:srgbClr val="002060"/>
                </a:solidFill>
                <a:latin typeface="黑体" panose="02010609060101010101" charset="-122"/>
                <a:ea typeface="黑体" panose="02010609060101010101" charset="-122"/>
              </a:rPr>
              <a:t>和新霉素抗性</a:t>
            </a:r>
            <a:r>
              <a:rPr kumimoji="1" lang="zh-CN" altLang="en-US" sz="2000" dirty="0" smtClean="0">
                <a:solidFill>
                  <a:srgbClr val="002060"/>
                </a:solidFill>
                <a:latin typeface="黑体" panose="02010609060101010101" charset="-122"/>
                <a:ea typeface="黑体" panose="02010609060101010101" charset="-122"/>
              </a:rPr>
              <a:t>基因</a:t>
            </a:r>
            <a:r>
              <a:rPr kumimoji="1" lang="zh-CN" altLang="en-US" sz="2000" dirty="0">
                <a:solidFill>
                  <a:srgbClr val="002060"/>
                </a:solidFill>
                <a:latin typeface="黑体" panose="02010609060101010101" charset="-122"/>
                <a:ea typeface="黑体" panose="02010609060101010101" charset="-122"/>
              </a:rPr>
              <a:t>（</a:t>
            </a:r>
            <a:r>
              <a:rPr kumimoji="1" lang="en-US" altLang="zh-CN" sz="2000" dirty="0" err="1">
                <a:solidFill>
                  <a:srgbClr val="002060"/>
                </a:solidFill>
                <a:latin typeface="黑体" panose="02010609060101010101" charset="-122"/>
                <a:ea typeface="黑体" panose="02010609060101010101" charset="-122"/>
              </a:rPr>
              <a:t>kan</a:t>
            </a:r>
            <a:r>
              <a:rPr kumimoji="1" lang="en-US" altLang="zh-CN" sz="2000" baseline="30000" dirty="0" err="1">
                <a:solidFill>
                  <a:srgbClr val="002060"/>
                </a:solidFill>
                <a:latin typeface="黑体" panose="02010609060101010101" charset="-122"/>
                <a:ea typeface="黑体" panose="02010609060101010101" charset="-122"/>
              </a:rPr>
              <a:t>r</a:t>
            </a:r>
            <a:r>
              <a:rPr kumimoji="1" lang="en-US" altLang="zh-CN" sz="2000" dirty="0">
                <a:solidFill>
                  <a:srgbClr val="002060"/>
                </a:solidFill>
                <a:latin typeface="黑体" panose="02010609060101010101" charset="-122"/>
                <a:ea typeface="黑体" panose="02010609060101010101" charset="-122"/>
              </a:rPr>
              <a:t>, </a:t>
            </a:r>
            <a:r>
              <a:rPr kumimoji="1" lang="en-US" altLang="zh-CN" sz="2000" dirty="0" err="1">
                <a:solidFill>
                  <a:srgbClr val="002060"/>
                </a:solidFill>
                <a:latin typeface="黑体" panose="02010609060101010101" charset="-122"/>
                <a:ea typeface="黑体" panose="02010609060101010101" charset="-122"/>
              </a:rPr>
              <a:t>neo</a:t>
            </a:r>
            <a:r>
              <a:rPr kumimoji="1" lang="en-US" altLang="zh-CN" sz="2000" baseline="30000" dirty="0" err="1">
                <a:solidFill>
                  <a:srgbClr val="002060"/>
                </a:solidFill>
                <a:latin typeface="黑体" panose="02010609060101010101" charset="-122"/>
                <a:ea typeface="黑体" panose="02010609060101010101" charset="-122"/>
              </a:rPr>
              <a:t>r</a:t>
            </a:r>
            <a:r>
              <a:rPr kumimoji="1" lang="zh-CN" altLang="en-US" sz="2000" dirty="0">
                <a:solidFill>
                  <a:srgbClr val="002060"/>
                </a:solidFill>
                <a:latin typeface="黑体" panose="02010609060101010101" charset="-122"/>
                <a:ea typeface="黑体" panose="02010609060101010101" charset="-122"/>
              </a:rPr>
              <a:t>） </a:t>
            </a:r>
            <a:endParaRPr kumimoji="1" lang="zh-CN" altLang="en-US" sz="2000" dirty="0">
              <a:solidFill>
                <a:srgbClr val="002060"/>
              </a:solidFill>
              <a:latin typeface="黑体" panose="02010609060101010101" charset="-122"/>
              <a:ea typeface="黑体" panose="02010609060101010101" charset="-122"/>
            </a:endParaRPr>
          </a:p>
          <a:p>
            <a:pPr>
              <a:lnSpc>
                <a:spcPct val="150000"/>
              </a:lnSpc>
              <a:spcBef>
                <a:spcPct val="50000"/>
              </a:spcBef>
              <a:defRPr/>
            </a:pPr>
            <a:endParaRPr kumimoji="1" lang="zh-CN" altLang="en-US" sz="2000" dirty="0">
              <a:solidFill>
                <a:schemeClr val="accent1">
                  <a:lumMod val="50000"/>
                </a:schemeClr>
              </a:solidFill>
              <a:latin typeface="黑体" panose="02010609060101010101" charset="-122"/>
              <a:ea typeface="黑体" panose="02010609060101010101" charset="-122"/>
            </a:endParaRPr>
          </a:p>
          <a:p>
            <a:endParaRPr kumimoji="1" lang="zh-CN" altLang="en-US" sz="2000" dirty="0">
              <a:solidFill>
                <a:schemeClr val="accent1">
                  <a:lumMod val="50000"/>
                </a:schemeClr>
              </a:solidFill>
              <a:latin typeface="黑体" panose="02010609060101010101" charset="-122"/>
              <a:ea typeface="黑体" panose="02010609060101010101" charset="-122"/>
            </a:endParaRPr>
          </a:p>
          <a:p>
            <a:endParaRPr lang="zh-CN" altLang="en-US" sz="2000" dirty="0" smtClean="0">
              <a:latin typeface="黑体" panose="02010609060101010101" charset="-122"/>
              <a:ea typeface="黑体" panose="02010609060101010101" charset="-122"/>
            </a:endParaRPr>
          </a:p>
        </p:txBody>
      </p:sp>
    </p:spTree>
    <p:custDataLst>
      <p:tags r:id="rId4"/>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ChangeArrowheads="1"/>
          </p:cNvSpPr>
          <p:nvPr>
            <p:custDataLst>
              <p:tags r:id="rId1"/>
            </p:custDataLst>
          </p:nvPr>
        </p:nvSpPr>
        <p:spPr bwMode="auto">
          <a:xfrm>
            <a:off x="3378200" y="609600"/>
            <a:ext cx="3251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sz="4000" b="1" dirty="0">
              <a:solidFill>
                <a:srgbClr val="FF0000"/>
              </a:solidFill>
              <a:latin typeface="宋体" panose="02010600030101010101" pitchFamily="2" charset="-122"/>
            </a:endParaRPr>
          </a:p>
        </p:txBody>
      </p:sp>
      <p:sp>
        <p:nvSpPr>
          <p:cNvPr id="93187" name="Rectangle 5"/>
          <p:cNvSpPr>
            <a:spLocks noChangeArrowheads="1"/>
          </p:cNvSpPr>
          <p:nvPr>
            <p:custDataLst>
              <p:tags r:id="rId2"/>
            </p:custDataLst>
          </p:nvPr>
        </p:nvSpPr>
        <p:spPr bwMode="auto">
          <a:xfrm>
            <a:off x="584200" y="1371600"/>
            <a:ext cx="79375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buFont typeface="Arial" panose="020B0604020202020204" pitchFamily="34" charset="0"/>
              <a:buAutoNum type="arabicPeriod"/>
            </a:pPr>
            <a:endParaRPr lang="en-US" altLang="zh-CN" sz="2800" b="1" dirty="0">
              <a:solidFill>
                <a:srgbClr val="000000"/>
              </a:solidFill>
              <a:latin typeface="宋体" panose="02010600030101010101" pitchFamily="2" charset="-122"/>
            </a:endParaRPr>
          </a:p>
        </p:txBody>
      </p:sp>
      <p:sp>
        <p:nvSpPr>
          <p:cNvPr id="93189" name="标题 4"/>
          <p:cNvSpPr>
            <a:spLocks noGrp="1"/>
          </p:cNvSpPr>
          <p:nvPr>
            <p:ph type="title"/>
          </p:nvPr>
        </p:nvSpPr>
        <p:spPr>
          <a:xfrm>
            <a:off x="381110" y="571564"/>
            <a:ext cx="8229600" cy="1143000"/>
          </a:xfrm>
        </p:spPr>
        <p:txBody>
          <a:bodyPr/>
          <a:lstStyle/>
          <a:p>
            <a:r>
              <a:rPr lang="zh-CN" altLang="en-US" dirty="0">
                <a:latin typeface="宋体" panose="02010600030101010101" pitchFamily="2" charset="-122"/>
              </a:rPr>
              <a:t>问题与讨论</a:t>
            </a:r>
            <a:br>
              <a:rPr lang="zh-CN" altLang="en-US" dirty="0">
                <a:latin typeface="宋体" panose="02010600030101010101" pitchFamily="2" charset="-122"/>
              </a:rPr>
            </a:br>
            <a:endParaRPr lang="zh-CN" altLang="en-US" dirty="0" smtClean="0"/>
          </a:p>
        </p:txBody>
      </p:sp>
      <p:sp>
        <p:nvSpPr>
          <p:cNvPr id="93190" name="内容占位符 5"/>
          <p:cNvSpPr>
            <a:spLocks noGrp="1"/>
          </p:cNvSpPr>
          <p:nvPr>
            <p:ph idx="1"/>
          </p:nvPr>
        </p:nvSpPr>
        <p:spPr>
          <a:xfrm>
            <a:off x="457308" y="1447852"/>
            <a:ext cx="8267700" cy="4525963"/>
          </a:xfrm>
        </p:spPr>
        <p:txBody>
          <a:bodyPr/>
          <a:lstStyle/>
          <a:p>
            <a:pPr>
              <a:lnSpc>
                <a:spcPct val="150000"/>
              </a:lnSpc>
              <a:buFont typeface="Arial" panose="020B0604020202020204" pitchFamily="34" charset="0"/>
              <a:buAutoNum type="arabicPeriod"/>
            </a:pPr>
            <a:r>
              <a:rPr lang="zh-CN" altLang="en-US" dirty="0"/>
              <a:t>分子生物学实验常用的载体有哪些？它们的特点是什么？</a:t>
            </a:r>
            <a:endParaRPr lang="zh-CN" altLang="en-US" dirty="0"/>
          </a:p>
          <a:p>
            <a:pPr>
              <a:lnSpc>
                <a:spcPct val="150000"/>
              </a:lnSpc>
              <a:buFont typeface="Arial" panose="020B0604020202020204" pitchFamily="34" charset="0"/>
              <a:buAutoNum type="arabicPeriod"/>
            </a:pPr>
            <a:r>
              <a:rPr lang="zh-CN" altLang="en-US" dirty="0"/>
              <a:t>分离基因组</a:t>
            </a:r>
            <a:r>
              <a:rPr lang="en-US" altLang="zh-CN" dirty="0"/>
              <a:t>DNA</a:t>
            </a:r>
            <a:r>
              <a:rPr lang="zh-CN" altLang="en-US" dirty="0"/>
              <a:t>和质粒</a:t>
            </a:r>
            <a:r>
              <a:rPr lang="en-US" altLang="zh-CN" dirty="0"/>
              <a:t>DNA</a:t>
            </a:r>
            <a:r>
              <a:rPr lang="zh-CN" altLang="en-US" dirty="0"/>
              <a:t>有哪些不同之处？</a:t>
            </a:r>
            <a:endParaRPr lang="zh-CN" altLang="en-US" dirty="0"/>
          </a:p>
          <a:p>
            <a:pPr>
              <a:lnSpc>
                <a:spcPct val="150000"/>
              </a:lnSpc>
              <a:buFont typeface="Arial" panose="020B0604020202020204" pitchFamily="34" charset="0"/>
              <a:buAutoNum type="arabicPeriod"/>
            </a:pPr>
            <a:r>
              <a:rPr lang="zh-CN" altLang="en-US" dirty="0"/>
              <a:t>核酸分离过程中，酚、氯仿、异戊醇的作用是什么？</a:t>
            </a:r>
            <a:endParaRPr lang="zh-CN" altLang="en-US" dirty="0"/>
          </a:p>
          <a:p>
            <a:pPr>
              <a:lnSpc>
                <a:spcPct val="150000"/>
              </a:lnSpc>
              <a:buFont typeface="Arial" panose="020B0604020202020204" pitchFamily="34" charset="0"/>
              <a:buAutoNum type="arabicPeriod"/>
            </a:pPr>
            <a:r>
              <a:rPr lang="zh-CN" altLang="en-US" dirty="0"/>
              <a:t>纯化的核酸如有酚和蛋白质的污染的话，对它的后期操作有何影响？</a:t>
            </a:r>
            <a:endParaRPr lang="zh-CN" altLang="en-US" dirty="0"/>
          </a:p>
          <a:p>
            <a:pPr>
              <a:lnSpc>
                <a:spcPct val="150000"/>
              </a:lnSpc>
              <a:buFont typeface="Arial" panose="020B0604020202020204" pitchFamily="34" charset="0"/>
              <a:buAutoNum type="arabicPeriod"/>
            </a:pPr>
            <a:r>
              <a:rPr lang="zh-CN" altLang="en-US" dirty="0"/>
              <a:t>有哪些因素影响核酸的沉淀？  </a:t>
            </a:r>
            <a:endParaRPr lang="zh-CN" altLang="en-US" dirty="0"/>
          </a:p>
          <a:p>
            <a:endParaRPr lang="zh-CN" altLang="en-US" dirty="0" smtClean="0"/>
          </a:p>
        </p:txBody>
      </p:sp>
      <p:sp>
        <p:nvSpPr>
          <p:cNvPr id="7" name="Line 9"/>
          <p:cNvSpPr>
            <a:spLocks noChangeShapeType="1"/>
          </p:cNvSpPr>
          <p:nvPr>
            <p:custDataLst>
              <p:tags r:id="rId3"/>
            </p:custDataLst>
          </p:nvPr>
        </p:nvSpPr>
        <p:spPr bwMode="auto">
          <a:xfrm>
            <a:off x="0" y="1285875"/>
            <a:ext cx="9144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ustDataLst>
      <p:tags r:id="rId4"/>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95" name="文本框 339994"/>
          <p:cNvSpPr txBox="1">
            <a:spLocks noChangeArrowheads="1"/>
          </p:cNvSpPr>
          <p:nvPr>
            <p:custDataLst>
              <p:tags r:id="rId1"/>
            </p:custDataLst>
          </p:nvPr>
        </p:nvSpPr>
        <p:spPr bwMode="auto">
          <a:xfrm>
            <a:off x="2811463" y="2341563"/>
            <a:ext cx="271303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1500" dirty="0">
                <a:solidFill>
                  <a:srgbClr val="0070C0"/>
                </a:solidFill>
                <a:latin typeface="微软雅黑" panose="020B0503020204020204" pitchFamily="34" charset="-122"/>
                <a:ea typeface="微软雅黑" panose="020B0503020204020204" pitchFamily="34" charset="-122"/>
              </a:rPr>
              <a:t>共同的核酸语言</a:t>
            </a:r>
            <a:r>
              <a:rPr lang="en-US" altLang="zh-CN" sz="1500" dirty="0">
                <a:solidFill>
                  <a:srgbClr val="0070C0"/>
                </a:solidFill>
                <a:latin typeface="微软雅黑" panose="020B0503020204020204" pitchFamily="34" charset="-122"/>
                <a:ea typeface="微软雅黑" panose="020B0503020204020204" pitchFamily="34" charset="-122"/>
              </a:rPr>
              <a:t>(</a:t>
            </a:r>
            <a:r>
              <a:rPr lang="en-US" altLang="zh-CN" sz="1500" dirty="0" err="1">
                <a:solidFill>
                  <a:srgbClr val="0070C0"/>
                </a:solidFill>
                <a:latin typeface="微软雅黑" panose="020B0503020204020204" pitchFamily="34" charset="-122"/>
                <a:ea typeface="微软雅黑" panose="020B0503020204020204" pitchFamily="34" charset="-122"/>
              </a:rPr>
              <a:t>Nt</a:t>
            </a:r>
            <a:r>
              <a:rPr lang="en-US" altLang="zh-CN" sz="1500" dirty="0">
                <a:solidFill>
                  <a:srgbClr val="0070C0"/>
                </a:solidFill>
                <a:latin typeface="微软雅黑" panose="020B0503020204020204" pitchFamily="34" charset="-122"/>
                <a:ea typeface="微软雅黑" panose="020B0503020204020204" pitchFamily="34" charset="-122"/>
              </a:rPr>
              <a:t>)</a:t>
            </a:r>
            <a:endParaRPr lang="en-US" altLang="zh-CN" sz="1500" dirty="0">
              <a:solidFill>
                <a:srgbClr val="0070C0"/>
              </a:solidFill>
              <a:latin typeface="微软雅黑" panose="020B0503020204020204" pitchFamily="34" charset="-122"/>
              <a:ea typeface="微软雅黑" panose="020B0503020204020204" pitchFamily="34" charset="-122"/>
            </a:endParaRPr>
          </a:p>
          <a:p>
            <a:pPr>
              <a:spcBef>
                <a:spcPct val="50000"/>
              </a:spcBef>
            </a:pPr>
            <a:r>
              <a:rPr lang="zh-CN" altLang="en-US" sz="1500" dirty="0">
                <a:solidFill>
                  <a:srgbClr val="0070C0"/>
                </a:solidFill>
                <a:latin typeface="微软雅黑" panose="020B0503020204020204" pitchFamily="34" charset="-122"/>
                <a:ea typeface="微软雅黑" panose="020B0503020204020204" pitchFamily="34" charset="-122"/>
              </a:rPr>
              <a:t>共同的蛋白质语言</a:t>
            </a:r>
            <a:r>
              <a:rPr lang="en-US" altLang="zh-CN" sz="1500" dirty="0">
                <a:solidFill>
                  <a:srgbClr val="0070C0"/>
                </a:solidFill>
                <a:latin typeface="微软雅黑" panose="020B0503020204020204" pitchFamily="34" charset="-122"/>
                <a:ea typeface="微软雅黑" panose="020B0503020204020204" pitchFamily="34" charset="-122"/>
              </a:rPr>
              <a:t>(aa)</a:t>
            </a:r>
            <a:endParaRPr lang="en-US" altLang="zh-CN" sz="1500" dirty="0">
              <a:solidFill>
                <a:srgbClr val="0070C0"/>
              </a:solidFill>
              <a:latin typeface="微软雅黑" panose="020B0503020204020204" pitchFamily="34" charset="-122"/>
              <a:ea typeface="微软雅黑" panose="020B0503020204020204" pitchFamily="34" charset="-122"/>
            </a:endParaRPr>
          </a:p>
        </p:txBody>
      </p:sp>
      <p:pic>
        <p:nvPicPr>
          <p:cNvPr id="41992" name="图片 1"/>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2400300" y="3562350"/>
            <a:ext cx="3292475"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3" name="组合 4"/>
          <p:cNvGrpSpPr/>
          <p:nvPr/>
        </p:nvGrpSpPr>
        <p:grpSpPr bwMode="auto">
          <a:xfrm>
            <a:off x="2078038" y="5164084"/>
            <a:ext cx="6149975" cy="322262"/>
            <a:chOff x="2699" y="9059"/>
            <a:chExt cx="12913" cy="677"/>
          </a:xfrm>
        </p:grpSpPr>
        <p:sp>
          <p:nvSpPr>
            <p:cNvPr id="41997" name="文本框 339985"/>
            <p:cNvSpPr txBox="1">
              <a:spLocks noChangeArrowheads="1"/>
            </p:cNvSpPr>
            <p:nvPr>
              <p:custDataLst>
                <p:tags r:id="rId4"/>
              </p:custDataLst>
            </p:nvPr>
          </p:nvSpPr>
          <p:spPr bwMode="auto">
            <a:xfrm>
              <a:off x="4730" y="9059"/>
              <a:ext cx="2444"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500">
                  <a:solidFill>
                    <a:srgbClr val="0070C0"/>
                  </a:solidFill>
                  <a:latin typeface="微软雅黑" panose="020B0503020204020204" pitchFamily="34" charset="-122"/>
                  <a:ea typeface="微软雅黑" panose="020B0503020204020204" pitchFamily="34" charset="-122"/>
                </a:rPr>
                <a:t>高级结构</a:t>
              </a:r>
              <a:endParaRPr lang="zh-CN" altLang="en-US" sz="1500">
                <a:solidFill>
                  <a:srgbClr val="0070C0"/>
                </a:solidFill>
                <a:latin typeface="微软雅黑" panose="020B0503020204020204" pitchFamily="34" charset="-122"/>
                <a:ea typeface="微软雅黑" panose="020B0503020204020204" pitchFamily="34" charset="-122"/>
              </a:endParaRPr>
            </a:p>
          </p:txBody>
        </p:sp>
        <p:sp>
          <p:nvSpPr>
            <p:cNvPr id="41998" name="文本框 339986"/>
            <p:cNvSpPr txBox="1">
              <a:spLocks noChangeArrowheads="1"/>
            </p:cNvSpPr>
            <p:nvPr>
              <p:custDataLst>
                <p:tags r:id="rId5"/>
              </p:custDataLst>
            </p:nvPr>
          </p:nvSpPr>
          <p:spPr bwMode="auto">
            <a:xfrm>
              <a:off x="8313" y="9059"/>
              <a:ext cx="5400"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500">
                  <a:solidFill>
                    <a:srgbClr val="0070C0"/>
                  </a:solidFill>
                  <a:latin typeface="微软雅黑" panose="020B0503020204020204" pitchFamily="34" charset="-122"/>
                  <a:ea typeface="微软雅黑" panose="020B0503020204020204" pitchFamily="34" charset="-122"/>
                </a:rPr>
                <a:t>生物大分子之间的互作</a:t>
              </a:r>
              <a:endParaRPr lang="zh-CN" altLang="en-US" sz="1500">
                <a:solidFill>
                  <a:srgbClr val="0070C0"/>
                </a:solidFill>
                <a:latin typeface="微软雅黑" panose="020B0503020204020204" pitchFamily="34" charset="-122"/>
                <a:ea typeface="微软雅黑" panose="020B0503020204020204" pitchFamily="34" charset="-122"/>
              </a:endParaRPr>
            </a:p>
          </p:txBody>
        </p:sp>
        <p:sp>
          <p:nvSpPr>
            <p:cNvPr id="41999" name="直接连接符 339987"/>
            <p:cNvSpPr>
              <a:spLocks noChangeShapeType="1"/>
            </p:cNvSpPr>
            <p:nvPr>
              <p:custDataLst>
                <p:tags r:id="rId6"/>
              </p:custDataLst>
            </p:nvPr>
          </p:nvSpPr>
          <p:spPr bwMode="auto">
            <a:xfrm rot="-5400000">
              <a:off x="4373" y="9056"/>
              <a:ext cx="0" cy="72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2000" name="直接连接符 339988"/>
            <p:cNvSpPr>
              <a:spLocks noChangeShapeType="1"/>
            </p:cNvSpPr>
            <p:nvPr>
              <p:custDataLst>
                <p:tags r:id="rId7"/>
              </p:custDataLst>
            </p:nvPr>
          </p:nvSpPr>
          <p:spPr bwMode="auto">
            <a:xfrm>
              <a:off x="6894" y="9416"/>
              <a:ext cx="1388" cy="3"/>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2001" name="文本框 339990"/>
            <p:cNvSpPr txBox="1">
              <a:spLocks noChangeArrowheads="1"/>
            </p:cNvSpPr>
            <p:nvPr>
              <p:custDataLst>
                <p:tags r:id="rId8"/>
              </p:custDataLst>
            </p:nvPr>
          </p:nvSpPr>
          <p:spPr bwMode="auto">
            <a:xfrm>
              <a:off x="14172" y="9059"/>
              <a:ext cx="1440"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500">
                  <a:solidFill>
                    <a:srgbClr val="0070C0"/>
                  </a:solidFill>
                  <a:latin typeface="微软雅黑" panose="020B0503020204020204" pitchFamily="34" charset="-122"/>
                  <a:ea typeface="微软雅黑" panose="020B0503020204020204" pitchFamily="34" charset="-122"/>
                </a:rPr>
                <a:t>性状</a:t>
              </a:r>
              <a:endParaRPr lang="zh-CN" altLang="en-US" sz="1500">
                <a:solidFill>
                  <a:srgbClr val="0070C0"/>
                </a:solidFill>
                <a:latin typeface="微软雅黑" panose="020B0503020204020204" pitchFamily="34" charset="-122"/>
                <a:ea typeface="微软雅黑" panose="020B0503020204020204" pitchFamily="34" charset="-122"/>
              </a:endParaRPr>
            </a:p>
          </p:txBody>
        </p:sp>
        <p:sp>
          <p:nvSpPr>
            <p:cNvPr id="42002" name="直接连接符 339992"/>
            <p:cNvSpPr>
              <a:spLocks noChangeShapeType="1"/>
            </p:cNvSpPr>
            <p:nvPr>
              <p:custDataLst>
                <p:tags r:id="rId9"/>
              </p:custDataLst>
            </p:nvPr>
          </p:nvSpPr>
          <p:spPr bwMode="auto">
            <a:xfrm rot="5400000" flipV="1">
              <a:off x="13827" y="9056"/>
              <a:ext cx="0" cy="72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70C0"/>
                </a:solidFill>
              </a:endParaRPr>
            </a:p>
          </p:txBody>
        </p:sp>
        <p:sp>
          <p:nvSpPr>
            <p:cNvPr id="42003" name="文本框 2"/>
            <p:cNvSpPr txBox="1">
              <a:spLocks noChangeArrowheads="1"/>
            </p:cNvSpPr>
            <p:nvPr>
              <p:custDataLst>
                <p:tags r:id="rId10"/>
              </p:custDataLst>
            </p:nvPr>
          </p:nvSpPr>
          <p:spPr bwMode="auto">
            <a:xfrm>
              <a:off x="2699" y="9059"/>
              <a:ext cx="1671" cy="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500" dirty="0">
                  <a:solidFill>
                    <a:srgbClr val="0070C0"/>
                  </a:solidFill>
                  <a:latin typeface="微软雅黑" panose="020B0503020204020204" pitchFamily="34" charset="-122"/>
                  <a:ea typeface="微软雅黑" panose="020B0503020204020204" pitchFamily="34" charset="-122"/>
                </a:rPr>
                <a:t>基因</a:t>
              </a:r>
              <a:endParaRPr lang="zh-CN" altLang="en-US" sz="1500" dirty="0">
                <a:solidFill>
                  <a:srgbClr val="0070C0"/>
                </a:solidFill>
                <a:latin typeface="微软雅黑" panose="020B0503020204020204" pitchFamily="34" charset="-122"/>
                <a:ea typeface="微软雅黑" panose="020B0503020204020204" pitchFamily="34" charset="-122"/>
              </a:endParaRPr>
            </a:p>
          </p:txBody>
        </p:sp>
      </p:grpSp>
      <p:sp>
        <p:nvSpPr>
          <p:cNvPr id="51235" name="文本框 51234"/>
          <p:cNvSpPr txBox="1">
            <a:spLocks noChangeArrowheads="1"/>
          </p:cNvSpPr>
          <p:nvPr>
            <p:custDataLst>
              <p:tags r:id="rId11"/>
            </p:custDataLst>
          </p:nvPr>
        </p:nvSpPr>
        <p:spPr bwMode="auto">
          <a:xfrm>
            <a:off x="573088" y="5864149"/>
            <a:ext cx="7219950" cy="460375"/>
          </a:xfrm>
          <a:prstGeom prst="rect">
            <a:avLst/>
          </a:prstGeom>
          <a:noFill/>
          <a:ln w="28575">
            <a:solidFill>
              <a:srgbClr val="89A4A7"/>
            </a:solidFill>
            <a:miter lim="800000"/>
          </a:ln>
          <a:extLst>
            <a:ext uri="{909E8E84-426E-40DD-AFC4-6F175D3DCCD1}">
              <a14:hiddenFill xmlns:a14="http://schemas.microsoft.com/office/drawing/2010/main">
                <a:solidFill>
                  <a:srgbClr val="FFFFFF"/>
                </a:solidFill>
              </a14:hiddenFill>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2400">
                <a:solidFill>
                  <a:srgbClr val="FF0000"/>
                </a:solidFill>
                <a:latin typeface="微软雅黑" panose="020B0503020204020204" pitchFamily="34" charset="-122"/>
                <a:ea typeface="微软雅黑" panose="020B0503020204020204" pitchFamily="34" charset="-122"/>
              </a:rPr>
              <a:t>生物类不同专业的学生的共同理论基础！</a:t>
            </a: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41995" name="标题 17"/>
          <p:cNvSpPr>
            <a:spLocks noGrp="1"/>
          </p:cNvSpPr>
          <p:nvPr>
            <p:ph type="title"/>
          </p:nvPr>
        </p:nvSpPr>
        <p:spPr>
          <a:xfrm>
            <a:off x="457200" y="664421"/>
            <a:ext cx="8229600" cy="1143000"/>
          </a:xfrm>
        </p:spPr>
        <p:txBody>
          <a:bodyPr/>
          <a:lstStyle/>
          <a:p>
            <a:r>
              <a:rPr lang="zh-CN" altLang="en-US" dirty="0"/>
              <a:t>分子生物学的三大原则</a:t>
            </a:r>
            <a:br>
              <a:rPr lang="zh-CN" altLang="en-US" dirty="0"/>
            </a:br>
            <a:endParaRPr lang="zh-CN" altLang="en-US" dirty="0" smtClean="0"/>
          </a:p>
        </p:txBody>
      </p:sp>
      <p:sp>
        <p:nvSpPr>
          <p:cNvPr id="41996" name="内容占位符 18"/>
          <p:cNvSpPr>
            <a:spLocks noGrp="1"/>
          </p:cNvSpPr>
          <p:nvPr>
            <p:ph idx="1"/>
          </p:nvPr>
        </p:nvSpPr>
        <p:spPr>
          <a:xfrm>
            <a:off x="572120" y="1734343"/>
            <a:ext cx="8229600" cy="4525963"/>
          </a:xfrm>
        </p:spPr>
        <p:txBody>
          <a:bodyPr/>
          <a:lstStyle/>
          <a:p>
            <a:pPr marL="0" indent="0">
              <a:buNone/>
            </a:pPr>
            <a:r>
              <a:rPr lang="en-US" altLang="zh-CN" dirty="0"/>
              <a:t>1</a:t>
            </a:r>
            <a:r>
              <a:rPr lang="zh-CN" altLang="en-US" dirty="0"/>
              <a:t>、构成生物大分子的单体是相同的</a:t>
            </a:r>
            <a:endParaRPr lang="zh-CN" altLang="en-US" dirty="0"/>
          </a:p>
          <a:p>
            <a:pPr marL="0" indent="0">
              <a:buNone/>
            </a:pPr>
            <a:endParaRPr lang="en-US" altLang="zh-CN" dirty="0" smtClean="0"/>
          </a:p>
          <a:p>
            <a:pPr marL="0" indent="0">
              <a:buNone/>
            </a:pPr>
            <a:endParaRPr lang="en-US" altLang="zh-CN" dirty="0"/>
          </a:p>
          <a:p>
            <a:pPr marL="0" indent="0">
              <a:buNone/>
            </a:pPr>
            <a:r>
              <a:rPr lang="en-US" altLang="zh-CN" dirty="0" smtClean="0"/>
              <a:t>2</a:t>
            </a:r>
            <a:r>
              <a:rPr lang="zh-CN" altLang="en-US" dirty="0"/>
              <a:t>、生物遗传信息的表达的中心法则</a:t>
            </a:r>
            <a:r>
              <a:rPr lang="zh-CN" altLang="en-US" dirty="0" smtClean="0"/>
              <a:t>相同</a:t>
            </a:r>
            <a:endParaRPr lang="en-US" altLang="zh-CN" dirty="0" smtClean="0"/>
          </a:p>
          <a:p>
            <a:pPr marL="0" indent="0">
              <a:buNone/>
            </a:pPr>
            <a:endParaRPr lang="zh-CN" altLang="en-US" dirty="0"/>
          </a:p>
          <a:p>
            <a:pPr marL="0" indent="0">
              <a:buNone/>
            </a:pPr>
            <a:endParaRPr lang="en-US" altLang="zh-CN" dirty="0" smtClean="0"/>
          </a:p>
          <a:p>
            <a:pPr marL="0" indent="0">
              <a:buNone/>
            </a:pPr>
            <a:r>
              <a:rPr lang="en-US" altLang="zh-CN" dirty="0" smtClean="0"/>
              <a:t>3</a:t>
            </a:r>
            <a:r>
              <a:rPr lang="zh-CN" altLang="en-US" dirty="0"/>
              <a:t>、生物大分子单体的排列（核苷酸，氨基酸）是不同的</a:t>
            </a:r>
            <a:endParaRPr lang="zh-CN" altLang="en-US" dirty="0"/>
          </a:p>
          <a:p>
            <a:pPr marL="0" indent="0">
              <a:buNone/>
            </a:pPr>
            <a:endParaRPr lang="zh-CN" altLang="en-US" dirty="0"/>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9995"/>
                                        </p:tgtEl>
                                        <p:attrNameLst>
                                          <p:attrName>style.visibility</p:attrName>
                                        </p:attrNameLst>
                                      </p:cBhvr>
                                      <p:to>
                                        <p:strVal val="visible"/>
                                      </p:to>
                                    </p:set>
                                    <p:animEffect transition="in" filter="wipe(left)">
                                      <p:cBhvr>
                                        <p:cTn id="7" dur="500"/>
                                        <p:tgtEl>
                                          <p:spTgt spid="3399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1235"/>
                                        </p:tgtEl>
                                        <p:attrNameLst>
                                          <p:attrName>style.visibility</p:attrName>
                                        </p:attrNameLst>
                                      </p:cBhvr>
                                      <p:to>
                                        <p:strVal val="visible"/>
                                      </p:to>
                                    </p:set>
                                    <p:animEffect transition="in" filter="wipe(down)">
                                      <p:cBhvr>
                                        <p:cTn id="12" dur="500"/>
                                        <p:tgtEl>
                                          <p:spTgt spid="51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95" grpId="0"/>
      <p:bldP spid="51235"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5466" y="2625623"/>
            <a:ext cx="8429927" cy="2632129"/>
            <a:chOff x="365101" y="2967115"/>
            <a:chExt cx="8429927" cy="2632129"/>
          </a:xfrm>
        </p:grpSpPr>
        <p:pic>
          <p:nvPicPr>
            <p:cNvPr id="43013" name="图片 4"/>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365101" y="2967115"/>
              <a:ext cx="2233738" cy="262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4" name="组合 8"/>
            <p:cNvGrpSpPr/>
            <p:nvPr/>
          </p:nvGrpSpPr>
          <p:grpSpPr bwMode="auto">
            <a:xfrm>
              <a:off x="2598839" y="2967115"/>
              <a:ext cx="3362348" cy="2620896"/>
              <a:chOff x="5206" y="4731"/>
              <a:chExt cx="6802" cy="5028"/>
            </a:xfrm>
          </p:grpSpPr>
          <p:pic>
            <p:nvPicPr>
              <p:cNvPr id="43018" name="图片 5"/>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5508" y="4731"/>
                <a:ext cx="6501" cy="5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custDataLst>
                  <p:tags r:id="rId5"/>
                </p:custDataLst>
              </p:nvPr>
            </p:nvSpPr>
            <p:spPr>
              <a:xfrm>
                <a:off x="5206" y="4731"/>
                <a:ext cx="3479" cy="1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sz="100" noProof="1"/>
              </a:p>
            </p:txBody>
          </p:sp>
        </p:grpSp>
        <p:pic>
          <p:nvPicPr>
            <p:cNvPr id="43015" name="图片 7"/>
            <p:cNvPicPr>
              <a:picLocks noChangeAspect="1"/>
            </p:cNvPicPr>
            <p:nvPr>
              <p:custDataLst>
                <p:tags r:id="rId6"/>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6400751" y="2967115"/>
              <a:ext cx="2394277" cy="263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6" name="标题 9"/>
          <p:cNvSpPr>
            <a:spLocks noGrp="1"/>
          </p:cNvSpPr>
          <p:nvPr>
            <p:ph type="title"/>
          </p:nvPr>
        </p:nvSpPr>
        <p:spPr>
          <a:xfrm>
            <a:off x="480219" y="512043"/>
            <a:ext cx="8229600" cy="1143000"/>
          </a:xfrm>
        </p:spPr>
        <p:txBody>
          <a:bodyPr/>
          <a:lstStyle/>
          <a:p>
            <a:r>
              <a:rPr lang="zh-CN" altLang="en-US" dirty="0"/>
              <a:t>分子生物学的三大主要研究领域</a:t>
            </a:r>
            <a:br>
              <a:rPr lang="zh-CN" altLang="en-US" dirty="0"/>
            </a:br>
            <a:endParaRPr lang="zh-CN" altLang="en-US" dirty="0" smtClean="0"/>
          </a:p>
        </p:txBody>
      </p:sp>
      <p:sp>
        <p:nvSpPr>
          <p:cNvPr id="43017" name="内容占位符 10"/>
          <p:cNvSpPr>
            <a:spLocks noGrp="1"/>
          </p:cNvSpPr>
          <p:nvPr>
            <p:ph idx="1"/>
          </p:nvPr>
        </p:nvSpPr>
        <p:spPr>
          <a:xfrm>
            <a:off x="632669" y="1782666"/>
            <a:ext cx="7924700" cy="538165"/>
          </a:xfrm>
        </p:spPr>
        <p:txBody>
          <a:bodyPr/>
          <a:lstStyle/>
          <a:p>
            <a:pPr marL="0" indent="0">
              <a:buNone/>
            </a:pPr>
            <a:r>
              <a:rPr lang="en-US" altLang="zh-CN" sz="1800" dirty="0">
                <a:solidFill>
                  <a:srgbClr val="0000FF"/>
                </a:solidFill>
              </a:rPr>
              <a:t>1</a:t>
            </a:r>
            <a:r>
              <a:rPr lang="zh-CN" altLang="en-US" sz="1800" dirty="0">
                <a:solidFill>
                  <a:srgbClr val="0000FF"/>
                </a:solidFill>
              </a:rPr>
              <a:t>、结构分子生物学   </a:t>
            </a:r>
            <a:r>
              <a:rPr lang="zh-CN" altLang="en-US" sz="1800" dirty="0" smtClean="0">
                <a:solidFill>
                  <a:srgbClr val="0000FF"/>
                </a:solidFill>
              </a:rPr>
              <a:t>        </a:t>
            </a:r>
            <a:r>
              <a:rPr lang="en-US" altLang="zh-CN" sz="1800" dirty="0">
                <a:solidFill>
                  <a:srgbClr val="0000FF"/>
                </a:solidFill>
              </a:rPr>
              <a:t>2</a:t>
            </a:r>
            <a:r>
              <a:rPr lang="zh-CN" altLang="en-US" sz="1800" dirty="0">
                <a:solidFill>
                  <a:srgbClr val="0000FF"/>
                </a:solidFill>
              </a:rPr>
              <a:t>、基因表达与调控            </a:t>
            </a:r>
            <a:r>
              <a:rPr lang="zh-CN" altLang="en-US" sz="1800" dirty="0" smtClean="0">
                <a:solidFill>
                  <a:srgbClr val="0000FF"/>
                </a:solidFill>
              </a:rPr>
              <a:t>   </a:t>
            </a:r>
            <a:r>
              <a:rPr lang="en-US" altLang="zh-CN" sz="1800" dirty="0">
                <a:solidFill>
                  <a:srgbClr val="FF0000"/>
                </a:solidFill>
              </a:rPr>
              <a:t>3</a:t>
            </a:r>
            <a:r>
              <a:rPr lang="zh-CN" altLang="en-US" sz="1800" dirty="0">
                <a:solidFill>
                  <a:srgbClr val="FF0000"/>
                </a:solidFill>
              </a:rPr>
              <a:t>、</a:t>
            </a:r>
            <a:r>
              <a:rPr lang="en-US" altLang="zh-CN" sz="1800" dirty="0">
                <a:solidFill>
                  <a:srgbClr val="FF0000"/>
                </a:solidFill>
              </a:rPr>
              <a:t>DNA</a:t>
            </a:r>
            <a:r>
              <a:rPr lang="zh-CN" altLang="en-US" sz="1800" dirty="0">
                <a:solidFill>
                  <a:srgbClr val="FF0000"/>
                </a:solidFill>
              </a:rPr>
              <a:t>重组技术</a:t>
            </a:r>
            <a:endParaRPr lang="zh-CN" altLang="en-US" sz="1800" dirty="0">
              <a:solidFill>
                <a:srgbClr val="FF0000"/>
              </a:solidFill>
            </a:endParaRPr>
          </a:p>
          <a:p>
            <a:endParaRPr lang="zh-CN" altLang="en-US" dirty="0" smtClean="0"/>
          </a:p>
        </p:txBody>
      </p:sp>
    </p:spTree>
    <p:custDataLst>
      <p:tags r:id="rId8"/>
    </p:custData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文本框 8260"/>
          <p:cNvSpPr txBox="1">
            <a:spLocks noChangeArrowheads="1"/>
          </p:cNvSpPr>
          <p:nvPr>
            <p:custDataLst>
              <p:tags r:id="rId1"/>
            </p:custDataLst>
          </p:nvPr>
        </p:nvSpPr>
        <p:spPr bwMode="auto">
          <a:xfrm>
            <a:off x="284163" y="1644650"/>
            <a:ext cx="347662"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a:solidFill>
                  <a:srgbClr val="FF0000"/>
                </a:solidFill>
                <a:latin typeface="Times New Roman" panose="02020603050405020304" pitchFamily="18" charset="0"/>
                <a:ea typeface="微软雅黑" panose="020B0503020204020204" pitchFamily="34" charset="-122"/>
              </a:rPr>
              <a:t>现代分子遗传学发展重要事件</a:t>
            </a:r>
            <a:endParaRPr lang="zh-CN" altLang="en-US">
              <a:solidFill>
                <a:srgbClr val="FF0000"/>
              </a:solidFill>
              <a:latin typeface="Times New Roman" panose="02020603050405020304" pitchFamily="18" charset="0"/>
              <a:ea typeface="微软雅黑" panose="020B0503020204020204" pitchFamily="34" charset="-122"/>
            </a:endParaRPr>
          </a:p>
        </p:txBody>
      </p:sp>
      <p:pic>
        <p:nvPicPr>
          <p:cNvPr id="44036" name="图片 1"/>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947738" y="1614488"/>
            <a:ext cx="6745287"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标题 4"/>
          <p:cNvSpPr>
            <a:spLocks noGrp="1"/>
          </p:cNvSpPr>
          <p:nvPr>
            <p:ph type="title"/>
          </p:nvPr>
        </p:nvSpPr>
        <p:spPr/>
        <p:txBody>
          <a:bodyPr/>
          <a:lstStyle/>
          <a:p>
            <a:endParaRPr lang="zh-CN" altLang="en-US" smtClean="0"/>
          </a:p>
        </p:txBody>
      </p:sp>
      <p:sp>
        <p:nvSpPr>
          <p:cNvPr id="44038" name="内容占位符 5"/>
          <p:cNvSpPr>
            <a:spLocks noGrp="1"/>
          </p:cNvSpPr>
          <p:nvPr>
            <p:ph idx="1"/>
          </p:nvPr>
        </p:nvSpPr>
        <p:spPr/>
        <p:txBody>
          <a:bodyPr/>
          <a:lstStyle/>
          <a:p>
            <a:endParaRPr lang="zh-CN" altLang="en-US" dirty="0" smtClean="0"/>
          </a:p>
        </p:txBody>
      </p:sp>
    </p:spTree>
    <p:custDataLst>
      <p:tags r:id="rId4"/>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187450" y="1905000"/>
            <a:ext cx="6669088"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custDataLst>
              <p:tags r:id="rId3"/>
            </p:custDataLst>
          </p:nvPr>
        </p:nvSpPr>
        <p:spPr>
          <a:xfrm>
            <a:off x="8153400" y="152400"/>
            <a:ext cx="914400" cy="34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zh-CN" sz="2400" b="1" noProof="1">
                <a:solidFill>
                  <a:srgbClr val="FFFF00"/>
                </a:solidFill>
                <a:latin typeface="微软雅黑" panose="020B0503020204020204" pitchFamily="34" charset="-122"/>
                <a:ea typeface="微软雅黑" panose="020B0503020204020204" pitchFamily="34" charset="-122"/>
              </a:rPr>
              <a:t>技术</a:t>
            </a:r>
            <a:endParaRPr lang="zh-CN" altLang="zh-CN" sz="2400" b="1" noProof="1">
              <a:solidFill>
                <a:srgbClr val="FFFF00"/>
              </a:solidFill>
              <a:latin typeface="微软雅黑" panose="020B0503020204020204" pitchFamily="34" charset="-122"/>
              <a:ea typeface="微软雅黑" panose="020B0503020204020204" pitchFamily="34" charset="-122"/>
            </a:endParaRPr>
          </a:p>
        </p:txBody>
      </p:sp>
      <p:sp>
        <p:nvSpPr>
          <p:cNvPr id="17412" name="标题 5"/>
          <p:cNvSpPr>
            <a:spLocks noGrp="1"/>
          </p:cNvSpPr>
          <p:nvPr>
            <p:ph type="title"/>
          </p:nvPr>
        </p:nvSpPr>
        <p:spPr>
          <a:xfrm>
            <a:off x="352367" y="515938"/>
            <a:ext cx="8229600" cy="1143000"/>
          </a:xfrm>
        </p:spPr>
        <p:txBody>
          <a:bodyPr/>
          <a:lstStyle/>
          <a:p>
            <a:r>
              <a:rPr lang="zh-CN" altLang="en-US" dirty="0">
                <a:solidFill>
                  <a:srgbClr val="FF0000"/>
                </a:solidFill>
              </a:rPr>
              <a:t>基因组编辑技术</a:t>
            </a:r>
            <a:br>
              <a:rPr lang="zh-CN" altLang="en-US" dirty="0">
                <a:solidFill>
                  <a:srgbClr val="FF0000"/>
                </a:solidFill>
              </a:rPr>
            </a:br>
            <a:endParaRPr lang="zh-CN" altLang="en-US" dirty="0" smtClean="0"/>
          </a:p>
        </p:txBody>
      </p:sp>
      <p:sp>
        <p:nvSpPr>
          <p:cNvPr id="17413" name="内容占位符 6"/>
          <p:cNvSpPr>
            <a:spLocks noGrp="1"/>
          </p:cNvSpPr>
          <p:nvPr>
            <p:ph idx="1"/>
          </p:nvPr>
        </p:nvSpPr>
        <p:spPr>
          <a:xfrm>
            <a:off x="762000" y="1219200"/>
            <a:ext cx="8229600" cy="4525963"/>
          </a:xfrm>
        </p:spPr>
        <p:txBody>
          <a:bodyPr/>
          <a:lstStyle/>
          <a:p>
            <a:endParaRPr lang="zh-CN" altLang="en-US" dirty="0" smtClean="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10"/>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3824288" y="1555750"/>
            <a:ext cx="1322387"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图片 11"/>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2112963" y="1555750"/>
            <a:ext cx="1590675"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图片 12"/>
          <p:cNvPicPr>
            <a:picLocks noChangeAspect="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400050" y="1555750"/>
            <a:ext cx="1646238"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图片 13"/>
          <p:cNvPicPr>
            <a:picLocks noChangeAspect="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401638" y="3535363"/>
            <a:ext cx="164465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图片 14"/>
          <p:cNvPicPr>
            <a:picLocks noChangeAspect="1"/>
          </p:cNvPicPr>
          <p:nvPr>
            <p:custDataLst>
              <p:tags r:id="rId9"/>
            </p:custDataLst>
          </p:nvPr>
        </p:nvPicPr>
        <p:blipFill>
          <a:blip r:embed="rId10">
            <a:extLst>
              <a:ext uri="{28A0092B-C50C-407E-A947-70E740481C1C}">
                <a14:useLocalDpi xmlns:a14="http://schemas.microsoft.com/office/drawing/2010/main" val="0"/>
              </a:ext>
            </a:extLst>
          </a:blip>
          <a:srcRect/>
          <a:stretch>
            <a:fillRect/>
          </a:stretch>
        </p:blipFill>
        <p:spPr bwMode="auto">
          <a:xfrm>
            <a:off x="2112963" y="3535363"/>
            <a:ext cx="1620837"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图片 16"/>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rcRect r="16129"/>
          <a:stretch>
            <a:fillRect/>
          </a:stretch>
        </p:blipFill>
        <p:spPr bwMode="auto">
          <a:xfrm>
            <a:off x="5221288" y="3535363"/>
            <a:ext cx="1363662"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图片 17"/>
          <p:cNvPicPr>
            <a:picLocks noChangeAspect="1"/>
          </p:cNvPicPr>
          <p:nvPr>
            <p:custDataLst>
              <p:tags r:id="rId13"/>
            </p:custDataLst>
          </p:nvPr>
        </p:nvPicPr>
        <p:blipFill>
          <a:blip r:embed="rId14">
            <a:extLst>
              <a:ext uri="{28A0092B-C50C-407E-A947-70E740481C1C}">
                <a14:useLocalDpi xmlns:a14="http://schemas.microsoft.com/office/drawing/2010/main" val="0"/>
              </a:ext>
            </a:extLst>
          </a:blip>
          <a:srcRect/>
          <a:stretch>
            <a:fillRect/>
          </a:stretch>
        </p:blipFill>
        <p:spPr bwMode="auto">
          <a:xfrm>
            <a:off x="3768725" y="3535363"/>
            <a:ext cx="1392238"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3" name="图片 18"/>
          <p:cNvPicPr>
            <a:picLocks noChangeAspect="1"/>
          </p:cNvPicPr>
          <p:nvPr>
            <p:custDataLst>
              <p:tags r:id="rId15"/>
            </p:custDataLst>
          </p:nvPr>
        </p:nvPicPr>
        <p:blipFill>
          <a:blip r:embed="rId16">
            <a:extLst>
              <a:ext uri="{28A0092B-C50C-407E-A947-70E740481C1C}">
                <a14:useLocalDpi xmlns:a14="http://schemas.microsoft.com/office/drawing/2010/main" val="0"/>
              </a:ext>
            </a:extLst>
          </a:blip>
          <a:srcRect/>
          <a:stretch>
            <a:fillRect/>
          </a:stretch>
        </p:blipFill>
        <p:spPr bwMode="auto">
          <a:xfrm>
            <a:off x="6634163" y="1555750"/>
            <a:ext cx="2408237" cy="387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4" name="图片 19"/>
          <p:cNvPicPr>
            <a:picLocks noChangeAspect="1"/>
          </p:cNvPicPr>
          <p:nvPr>
            <p:custDataLst>
              <p:tags r:id="rId17"/>
            </p:custDataLst>
          </p:nvPr>
        </p:nvPicPr>
        <p:blipFill>
          <a:blip r:embed="rId18">
            <a:extLst>
              <a:ext uri="{28A0092B-C50C-407E-A947-70E740481C1C}">
                <a14:useLocalDpi xmlns:a14="http://schemas.microsoft.com/office/drawing/2010/main" val="0"/>
              </a:ext>
            </a:extLst>
          </a:blip>
          <a:srcRect/>
          <a:stretch>
            <a:fillRect/>
          </a:stretch>
        </p:blipFill>
        <p:spPr bwMode="auto">
          <a:xfrm>
            <a:off x="5202238" y="1555750"/>
            <a:ext cx="1382712"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5" name="图片 20"/>
          <p:cNvPicPr>
            <a:picLocks noChangeAspect="1"/>
          </p:cNvPicPr>
          <p:nvPr>
            <p:custDataLst>
              <p:tags r:id="rId19"/>
            </p:custDataLst>
          </p:nvPr>
        </p:nvPicPr>
        <p:blipFill>
          <a:blip r:embed="rId20">
            <a:extLst>
              <a:ext uri="{28A0092B-C50C-407E-A947-70E740481C1C}">
                <a14:useLocalDpi xmlns:a14="http://schemas.microsoft.com/office/drawing/2010/main" val="0"/>
              </a:ext>
            </a:extLst>
          </a:blip>
          <a:srcRect r="16129"/>
          <a:stretch>
            <a:fillRect/>
          </a:stretch>
        </p:blipFill>
        <p:spPr bwMode="auto">
          <a:xfrm>
            <a:off x="5221288" y="3535363"/>
            <a:ext cx="1363662"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6" name="图片 21"/>
          <p:cNvPicPr>
            <a:picLocks noChangeAspect="1"/>
          </p:cNvPicPr>
          <p:nvPr>
            <p:custDataLst>
              <p:tags r:id="rId21"/>
            </p:custDataLst>
          </p:nvPr>
        </p:nvPicPr>
        <p:blipFill>
          <a:blip r:embed="rId22">
            <a:extLst>
              <a:ext uri="{28A0092B-C50C-407E-A947-70E740481C1C}">
                <a14:useLocalDpi xmlns:a14="http://schemas.microsoft.com/office/drawing/2010/main" val="0"/>
              </a:ext>
            </a:extLst>
          </a:blip>
          <a:srcRect/>
          <a:stretch>
            <a:fillRect/>
          </a:stretch>
        </p:blipFill>
        <p:spPr bwMode="auto">
          <a:xfrm>
            <a:off x="3768725" y="3535363"/>
            <a:ext cx="1392238"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7" name="标题 14"/>
          <p:cNvSpPr>
            <a:spLocks noGrp="1"/>
          </p:cNvSpPr>
          <p:nvPr>
            <p:ph type="title"/>
          </p:nvPr>
        </p:nvSpPr>
        <p:spPr>
          <a:xfrm>
            <a:off x="457200" y="533400"/>
            <a:ext cx="8229600" cy="1143000"/>
          </a:xfrm>
        </p:spPr>
        <p:txBody>
          <a:bodyPr/>
          <a:lstStyle/>
          <a:p>
            <a:r>
              <a:rPr lang="zh-CN" altLang="en-US" smtClean="0"/>
              <a:t>实验设备精密，检测仪器复杂</a:t>
            </a:r>
            <a:br>
              <a:rPr lang="zh-CN" altLang="en-US" smtClean="0"/>
            </a:br>
            <a:endParaRPr lang="zh-CN" altLang="en-US" smtClean="0"/>
          </a:p>
        </p:txBody>
      </p:sp>
      <p:sp>
        <p:nvSpPr>
          <p:cNvPr id="57358" name="内容占位符 15"/>
          <p:cNvSpPr>
            <a:spLocks noGrp="1"/>
          </p:cNvSpPr>
          <p:nvPr>
            <p:ph idx="1"/>
          </p:nvPr>
        </p:nvSpPr>
        <p:spPr>
          <a:xfrm>
            <a:off x="2286000" y="5562600"/>
            <a:ext cx="4648200" cy="1477963"/>
          </a:xfrm>
        </p:spPr>
        <p:txBody>
          <a:bodyPr/>
          <a:lstStyle/>
          <a:p>
            <a:endParaRPr lang="zh-CN" altLang="en-US" smtClean="0"/>
          </a:p>
        </p:txBody>
      </p:sp>
    </p:spTree>
    <p:custDataLst>
      <p:tags r:id="rId23"/>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8" descr="武汉大学校徽"/>
          <p:cNvPicPr>
            <a:picLocks noChangeAspect="1"/>
          </p:cNvPicPr>
          <p:nvPr>
            <p:custDataLst>
              <p:tags r:id="rId1"/>
            </p:custDataLst>
          </p:nvPr>
        </p:nvPicPr>
        <p:blipFill>
          <a:blip r:embed="rId2">
            <a:lum bright="64000" contrast="-52000"/>
            <a:extLst>
              <a:ext uri="{28A0092B-C50C-407E-A947-70E740481C1C}">
                <a14:useLocalDpi xmlns:a14="http://schemas.microsoft.com/office/drawing/2010/main" val="0"/>
              </a:ext>
            </a:extLst>
          </a:blip>
          <a:srcRect l="12000" t="12000" r="12000" b="12000"/>
          <a:stretch>
            <a:fillRect/>
          </a:stretch>
        </p:blipFill>
        <p:spPr bwMode="auto">
          <a:xfrm>
            <a:off x="2273300" y="113665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Rectangle 6"/>
          <p:cNvSpPr>
            <a:spLocks noChangeArrowheads="1"/>
          </p:cNvSpPr>
          <p:nvPr>
            <p:custDataLst>
              <p:tags r:id="rId3"/>
            </p:custDataLst>
          </p:nvPr>
        </p:nvSpPr>
        <p:spPr bwMode="auto">
          <a:xfrm>
            <a:off x="1003300" y="2540000"/>
            <a:ext cx="70993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sz="6000" b="1" dirty="0">
              <a:solidFill>
                <a:schemeClr val="tx2"/>
              </a:solidFill>
              <a:latin typeface="宋体" panose="02010600030101010101" pitchFamily="2" charset="-122"/>
            </a:endParaRPr>
          </a:p>
        </p:txBody>
      </p:sp>
      <p:sp>
        <p:nvSpPr>
          <p:cNvPr id="121861" name="标题 4"/>
          <p:cNvSpPr>
            <a:spLocks noGrp="1"/>
          </p:cNvSpPr>
          <p:nvPr>
            <p:ph type="title"/>
          </p:nvPr>
        </p:nvSpPr>
        <p:spPr>
          <a:xfrm>
            <a:off x="304912" y="781121"/>
            <a:ext cx="8229600" cy="1143000"/>
          </a:xfrm>
        </p:spPr>
        <p:txBody>
          <a:bodyPr/>
          <a:lstStyle/>
          <a:p>
            <a:r>
              <a:rPr lang="zh-CN" altLang="en-US" dirty="0"/>
              <a:t>下 次 实 验</a:t>
            </a:r>
            <a:br>
              <a:rPr lang="zh-CN" altLang="en-US" dirty="0"/>
            </a:br>
            <a:endParaRPr lang="zh-CN" altLang="en-US" dirty="0" smtClean="0"/>
          </a:p>
        </p:txBody>
      </p:sp>
      <p:sp>
        <p:nvSpPr>
          <p:cNvPr id="121862" name="内容占位符 5"/>
          <p:cNvSpPr>
            <a:spLocks noGrp="1"/>
          </p:cNvSpPr>
          <p:nvPr>
            <p:ph idx="1"/>
          </p:nvPr>
        </p:nvSpPr>
        <p:spPr>
          <a:xfrm>
            <a:off x="1066892" y="2590822"/>
            <a:ext cx="8229600" cy="4525963"/>
          </a:xfrm>
        </p:spPr>
        <p:txBody>
          <a:bodyPr/>
          <a:lstStyle/>
          <a:p>
            <a:pPr marL="0" indent="0">
              <a:buNone/>
            </a:pPr>
            <a:r>
              <a:rPr lang="zh-CN" altLang="en-US" sz="4000" dirty="0">
                <a:latin typeface="宋体" panose="02010600030101010101" pitchFamily="2" charset="-122"/>
              </a:rPr>
              <a:t>质粒</a:t>
            </a:r>
            <a:r>
              <a:rPr lang="en-US" altLang="zh-CN" sz="4000" dirty="0">
                <a:latin typeface="宋体" panose="02010600030101010101" pitchFamily="2" charset="-122"/>
              </a:rPr>
              <a:t>DNA</a:t>
            </a:r>
            <a:r>
              <a:rPr lang="zh-CN" altLang="en-US" sz="4000" dirty="0">
                <a:latin typeface="宋体" panose="02010600030101010101" pitchFamily="2" charset="-122"/>
              </a:rPr>
              <a:t>的酶切鉴定及电泳检测</a:t>
            </a:r>
            <a:endParaRPr lang="zh-CN" altLang="en-US" sz="4000" dirty="0">
              <a:latin typeface="宋体" panose="02010600030101010101" pitchFamily="2" charset="-122"/>
            </a:endParaRPr>
          </a:p>
          <a:p>
            <a:endParaRPr lang="zh-CN" altLang="en-US" sz="4000" dirty="0" smtClean="0"/>
          </a:p>
        </p:txBody>
      </p:sp>
    </p:spTree>
    <p:custDataLst>
      <p:tags r:id="rId4"/>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3"/>
          <p:cNvSpPr>
            <a:spLocks noGrp="1"/>
          </p:cNvSpPr>
          <p:nvPr>
            <p:ph type="title"/>
          </p:nvPr>
        </p:nvSpPr>
        <p:spPr>
          <a:xfrm>
            <a:off x="381000" y="609600"/>
            <a:ext cx="8229600" cy="1143000"/>
          </a:xfrm>
        </p:spPr>
        <p:txBody>
          <a:bodyPr/>
          <a:lstStyle/>
          <a:p>
            <a:r>
              <a:rPr lang="zh-CN" altLang="en-US" sz="2800" dirty="0" smtClean="0">
                <a:solidFill>
                  <a:srgbClr val="FF0000"/>
                </a:solidFill>
              </a:rPr>
              <a:t>质粒提取的常用方法</a:t>
            </a:r>
            <a:br>
              <a:rPr lang="zh-CN" altLang="en-US" sz="2800" dirty="0" smtClean="0">
                <a:solidFill>
                  <a:srgbClr val="FF0000"/>
                </a:solidFill>
              </a:rPr>
            </a:br>
            <a:endParaRPr lang="zh-CN" altLang="en-US" sz="2800" dirty="0" smtClean="0"/>
          </a:p>
        </p:txBody>
      </p:sp>
      <p:sp>
        <p:nvSpPr>
          <p:cNvPr id="5" name="内容占位符 4"/>
          <p:cNvSpPr>
            <a:spLocks noGrp="1"/>
          </p:cNvSpPr>
          <p:nvPr>
            <p:ph idx="1"/>
          </p:nvPr>
        </p:nvSpPr>
        <p:spPr>
          <a:xfrm>
            <a:off x="762000" y="1752600"/>
            <a:ext cx="8229600" cy="4525963"/>
          </a:xfrm>
        </p:spPr>
        <p:txBody>
          <a:bodyPr/>
          <a:lstStyle/>
          <a:p>
            <a:pPr marL="457200" indent="-457200">
              <a:lnSpc>
                <a:spcPct val="150000"/>
              </a:lnSpc>
              <a:buFont typeface="Wingdings" panose="05000000000000000000" pitchFamily="2" charset="2"/>
              <a:buChar char="Ø"/>
              <a:defRPr/>
            </a:pPr>
            <a:r>
              <a:rPr lang="zh-CN" altLang="en-US" dirty="0" smtClean="0">
                <a:solidFill>
                  <a:srgbClr val="FF0000"/>
                </a:solidFill>
              </a:rPr>
              <a:t>碱</a:t>
            </a:r>
            <a:r>
              <a:rPr lang="zh-CN" altLang="en-US" dirty="0" smtClean="0">
                <a:solidFill>
                  <a:srgbClr val="FF0000"/>
                </a:solidFill>
              </a:rPr>
              <a:t>解法</a:t>
            </a:r>
            <a:r>
              <a:rPr lang="zh-CN" altLang="en-US" dirty="0"/>
              <a:t>（</a:t>
            </a:r>
            <a:r>
              <a:rPr lang="en-US" altLang="zh-CN" dirty="0"/>
              <a:t>cDNA</a:t>
            </a:r>
            <a:r>
              <a:rPr lang="zh-CN" altLang="en-US" dirty="0"/>
              <a:t>、</a:t>
            </a:r>
            <a:r>
              <a:rPr lang="en-US" altLang="zh-CN" dirty="0" err="1"/>
              <a:t>pDNA</a:t>
            </a:r>
            <a:r>
              <a:rPr lang="zh-CN" altLang="en-US" dirty="0"/>
              <a:t>变性、复性不同）</a:t>
            </a:r>
            <a:endParaRPr lang="zh-CN" altLang="en-US" dirty="0"/>
          </a:p>
          <a:p>
            <a:pPr marL="457200" indent="-457200">
              <a:lnSpc>
                <a:spcPct val="150000"/>
              </a:lnSpc>
              <a:buFont typeface="Wingdings" panose="05000000000000000000" pitchFamily="2" charset="2"/>
              <a:buChar char="Ø"/>
              <a:defRPr/>
            </a:pPr>
            <a:r>
              <a:rPr lang="zh-CN" altLang="en-US" dirty="0" smtClean="0"/>
              <a:t>煮沸</a:t>
            </a:r>
            <a:r>
              <a:rPr lang="zh-CN" altLang="en-US" dirty="0" smtClean="0"/>
              <a:t>法（</a:t>
            </a:r>
            <a:r>
              <a:rPr lang="en-US" altLang="zh-CN" dirty="0" smtClean="0"/>
              <a:t>cDNA</a:t>
            </a:r>
            <a:r>
              <a:rPr lang="zh-CN" altLang="en-US" dirty="0" smtClean="0"/>
              <a:t>、</a:t>
            </a:r>
            <a:r>
              <a:rPr lang="en-US" altLang="zh-CN" dirty="0" smtClean="0"/>
              <a:t>pDNA</a:t>
            </a:r>
            <a:r>
              <a:rPr lang="zh-CN" altLang="en-US" dirty="0" smtClean="0"/>
              <a:t>变性、复性不同）</a:t>
            </a:r>
            <a:endParaRPr lang="zh-CN" altLang="en-US" dirty="0" smtClean="0"/>
          </a:p>
          <a:p>
            <a:pPr marL="457200" indent="-457200">
              <a:lnSpc>
                <a:spcPct val="150000"/>
              </a:lnSpc>
              <a:buFont typeface="Wingdings" panose="05000000000000000000" pitchFamily="2" charset="2"/>
              <a:buChar char="Ø"/>
              <a:defRPr/>
            </a:pPr>
            <a:r>
              <a:rPr lang="zh-CN" altLang="en-US" dirty="0" smtClean="0"/>
              <a:t>苯酚抽提法（酸性、低离子强度时超螺旋在水相分布）</a:t>
            </a:r>
            <a:endParaRPr lang="zh-CN" altLang="en-US" dirty="0" smtClean="0"/>
          </a:p>
          <a:p>
            <a:pPr marL="457200" indent="-457200">
              <a:lnSpc>
                <a:spcPct val="150000"/>
              </a:lnSpc>
              <a:buFont typeface="Wingdings" panose="05000000000000000000" pitchFamily="2" charset="2"/>
              <a:buChar char="Ø"/>
              <a:defRPr/>
            </a:pPr>
            <a:r>
              <a:rPr lang="en-US" altLang="zh-CN" dirty="0" smtClean="0"/>
              <a:t>CsCl</a:t>
            </a:r>
            <a:r>
              <a:rPr lang="zh-CN" altLang="en-US" dirty="0" smtClean="0"/>
              <a:t>法（</a:t>
            </a:r>
            <a:r>
              <a:rPr lang="en-US" altLang="zh-CN" dirty="0" smtClean="0"/>
              <a:t>EB</a:t>
            </a:r>
            <a:r>
              <a:rPr lang="zh-CN" altLang="en-US" dirty="0" smtClean="0"/>
              <a:t>插入造成</a:t>
            </a:r>
            <a:r>
              <a:rPr lang="en-US" altLang="zh-CN" dirty="0" smtClean="0"/>
              <a:t>DNA</a:t>
            </a:r>
            <a:r>
              <a:rPr lang="zh-CN" altLang="en-US" dirty="0" smtClean="0"/>
              <a:t>浮力密度不同）</a:t>
            </a:r>
            <a:endParaRPr lang="zh-CN" altLang="en-US" dirty="0" smtClean="0"/>
          </a:p>
          <a:p>
            <a:pPr marL="457200" indent="-457200">
              <a:lnSpc>
                <a:spcPct val="150000"/>
              </a:lnSpc>
              <a:buFont typeface="Wingdings" panose="05000000000000000000" pitchFamily="2" charset="2"/>
              <a:buChar char="Ø"/>
              <a:defRPr/>
            </a:pPr>
            <a:r>
              <a:rPr lang="en-US" altLang="zh-CN" dirty="0" smtClean="0"/>
              <a:t>SDS </a:t>
            </a:r>
            <a:r>
              <a:rPr lang="zh-CN" altLang="en-US" dirty="0" smtClean="0"/>
              <a:t>裂解法（高盐浓度下大分子沉淀，质粒在上清）</a:t>
            </a:r>
            <a:endParaRPr lang="zh-CN" altLang="en-US" dirty="0" smtClean="0"/>
          </a:p>
          <a:p>
            <a:pPr marL="457200" indent="-457200">
              <a:lnSpc>
                <a:spcPct val="150000"/>
              </a:lnSpc>
              <a:buFont typeface="Wingdings" panose="05000000000000000000" pitchFamily="2" charset="2"/>
              <a:buChar char="Ø"/>
              <a:defRPr/>
            </a:pPr>
            <a:r>
              <a:rPr lang="zh-CN" altLang="en-US" dirty="0" smtClean="0">
                <a:solidFill>
                  <a:srgbClr val="FF0000"/>
                </a:solidFill>
              </a:rPr>
              <a:t>玻璃纤维膜法</a:t>
            </a:r>
            <a:r>
              <a:rPr lang="en-US" altLang="zh-CN" dirty="0" smtClean="0"/>
              <a:t>(</a:t>
            </a:r>
            <a:r>
              <a:rPr lang="zh-CN" altLang="en-US" dirty="0" smtClean="0"/>
              <a:t>试剂盒</a:t>
            </a:r>
            <a:r>
              <a:rPr lang="en-US" altLang="zh-CN" dirty="0" smtClean="0"/>
              <a:t>)</a:t>
            </a:r>
            <a:endParaRPr lang="en-US" altLang="zh-CN" dirty="0" smtClean="0"/>
          </a:p>
          <a:p>
            <a:pPr>
              <a:defRPr/>
            </a:pPr>
            <a:endParaRPr lang="zh-CN" altLang="en-US" dirty="0"/>
          </a:p>
        </p:txBody>
      </p:sp>
      <p:sp>
        <p:nvSpPr>
          <p:cNvPr id="4" name="Line 7"/>
          <p:cNvSpPr>
            <a:spLocks noChangeShapeType="1"/>
          </p:cNvSpPr>
          <p:nvPr>
            <p:custDataLst>
              <p:tags r:id="rId1"/>
            </p:custDataLst>
          </p:nvPr>
        </p:nvSpPr>
        <p:spPr bwMode="auto">
          <a:xfrm>
            <a:off x="0" y="1295400"/>
            <a:ext cx="9144000"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5"/>
          <p:cNvSpPr>
            <a:spLocks noChangeArrowheads="1"/>
          </p:cNvSpPr>
          <p:nvPr>
            <p:custDataLst>
              <p:tags r:id="rId1"/>
            </p:custDataLst>
          </p:nvPr>
        </p:nvSpPr>
        <p:spPr bwMode="auto">
          <a:xfrm>
            <a:off x="1219200" y="2133600"/>
            <a:ext cx="8353425" cy="5051425"/>
          </a:xfrm>
          <a:prstGeom prst="rect">
            <a:avLst/>
          </a:prstGeom>
          <a:noFill/>
          <a:ln w="9525">
            <a:noFill/>
            <a:miter lim="800000"/>
          </a:ln>
          <a:effec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10000"/>
              </a:lnSpc>
              <a:spcBef>
                <a:spcPct val="20000"/>
              </a:spcBef>
              <a:buFontTx/>
              <a:buNone/>
            </a:pPr>
            <a:r>
              <a:rPr lang="en-US" altLang="zh-CN" sz="3600" b="1">
                <a:solidFill>
                  <a:srgbClr val="FF0000"/>
                </a:solidFill>
                <a:latin typeface="宋体" panose="02010600030101010101" pitchFamily="2" charset="-122"/>
              </a:rPr>
              <a:t> </a:t>
            </a:r>
            <a:endParaRPr lang="en-US" altLang="zh-CN" sz="3600" b="1">
              <a:solidFill>
                <a:srgbClr val="FF0000"/>
              </a:solidFill>
              <a:latin typeface="宋体" panose="02010600030101010101" pitchFamily="2" charset="-122"/>
            </a:endParaRPr>
          </a:p>
          <a:p>
            <a:pPr algn="just">
              <a:lnSpc>
                <a:spcPct val="110000"/>
              </a:lnSpc>
              <a:spcBef>
                <a:spcPct val="20000"/>
              </a:spcBef>
              <a:buFontTx/>
              <a:buNone/>
            </a:pPr>
            <a:r>
              <a:rPr lang="en-US" altLang="zh-CN" sz="2400" b="1">
                <a:solidFill>
                  <a:srgbClr val="000000"/>
                </a:solidFill>
                <a:effectLst>
                  <a:outerShdw blurRad="38100" dist="38100" dir="2700000" algn="tl">
                    <a:srgbClr val="C0C0C0"/>
                  </a:outerShdw>
                </a:effectLst>
              </a:rPr>
              <a:t>    </a:t>
            </a:r>
            <a:endParaRPr lang="zh-CN" altLang="en-US" sz="2400">
              <a:solidFill>
                <a:srgbClr val="000000"/>
              </a:solidFill>
            </a:endParaRPr>
          </a:p>
        </p:txBody>
      </p:sp>
      <p:sp>
        <p:nvSpPr>
          <p:cNvPr id="62467" name="Rectangle 6"/>
          <p:cNvSpPr>
            <a:spLocks noChangeArrowheads="1"/>
          </p:cNvSpPr>
          <p:nvPr>
            <p:custDataLst>
              <p:tags r:id="rId2"/>
            </p:custDataLst>
          </p:nvPr>
        </p:nvSpPr>
        <p:spPr bwMode="auto">
          <a:xfrm>
            <a:off x="2209800" y="457200"/>
            <a:ext cx="6043613"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en-US" altLang="zh-CN"/>
          </a:p>
        </p:txBody>
      </p:sp>
      <p:pic>
        <p:nvPicPr>
          <p:cNvPr id="62468" name="Picture 7" descr="武大LOGO"/>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0" y="0"/>
            <a:ext cx="3495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标题 4"/>
          <p:cNvSpPr>
            <a:spLocks noGrp="1"/>
          </p:cNvSpPr>
          <p:nvPr>
            <p:ph type="title"/>
          </p:nvPr>
        </p:nvSpPr>
        <p:spPr>
          <a:xfrm>
            <a:off x="457200" y="373063"/>
            <a:ext cx="8229600" cy="1143000"/>
          </a:xfrm>
        </p:spPr>
        <p:txBody>
          <a:bodyPr/>
          <a:lstStyle/>
          <a:p>
            <a:r>
              <a:rPr lang="zh-CN" altLang="en-US" sz="2800" dirty="0" smtClean="0"/>
              <a:t>碱裂解</a:t>
            </a:r>
            <a:r>
              <a:rPr lang="zh-CN" altLang="en-US" sz="2800" dirty="0" smtClean="0"/>
              <a:t>法分离质粒</a:t>
            </a:r>
            <a:r>
              <a:rPr lang="en-US" altLang="zh-CN" sz="2800" dirty="0" smtClean="0"/>
              <a:t>DNA</a:t>
            </a:r>
            <a:endParaRPr lang="zh-CN" altLang="en-US" sz="2800" dirty="0" smtClean="0"/>
          </a:p>
        </p:txBody>
      </p:sp>
      <p:sp>
        <p:nvSpPr>
          <p:cNvPr id="62470" name="内容占位符 5"/>
          <p:cNvSpPr>
            <a:spLocks noGrp="1"/>
          </p:cNvSpPr>
          <p:nvPr>
            <p:ph idx="1"/>
          </p:nvPr>
        </p:nvSpPr>
        <p:spPr>
          <a:xfrm>
            <a:off x="685800" y="1600200"/>
            <a:ext cx="7772400" cy="4525963"/>
          </a:xfrm>
        </p:spPr>
        <p:txBody>
          <a:bodyPr/>
          <a:lstStyle/>
          <a:p>
            <a:pPr algn="just" eaLnBrk="1" hangingPunct="1">
              <a:lnSpc>
                <a:spcPct val="110000"/>
              </a:lnSpc>
              <a:buFontTx/>
              <a:buNone/>
            </a:pPr>
            <a:r>
              <a:rPr lang="zh-CN" altLang="en-US" sz="2000" dirty="0" smtClean="0"/>
              <a:t>    根据共价闭合环状质粒</a:t>
            </a:r>
            <a:r>
              <a:rPr lang="en-US" altLang="zh-CN" sz="2000" dirty="0" smtClean="0"/>
              <a:t>DNA</a:t>
            </a:r>
            <a:r>
              <a:rPr lang="zh-CN" altLang="en-US" sz="2000" dirty="0" smtClean="0"/>
              <a:t>和线性染色体</a:t>
            </a:r>
            <a:r>
              <a:rPr lang="en-US" altLang="zh-CN" sz="2000" dirty="0" smtClean="0"/>
              <a:t>DNA</a:t>
            </a:r>
            <a:r>
              <a:rPr lang="zh-CN" altLang="en-US" sz="2000" dirty="0" smtClean="0"/>
              <a:t>在拓扑学上的差异来分离质粒</a:t>
            </a:r>
            <a:r>
              <a:rPr lang="en-US" altLang="zh-CN" sz="2000" dirty="0" smtClean="0"/>
              <a:t>DNA</a:t>
            </a:r>
            <a:r>
              <a:rPr lang="zh-CN" altLang="en-US" sz="2000" dirty="0" smtClean="0"/>
              <a:t>。</a:t>
            </a:r>
            <a:endParaRPr lang="zh-CN" altLang="en-US" sz="2000" dirty="0" smtClean="0"/>
          </a:p>
          <a:p>
            <a:pPr algn="just" eaLnBrk="1" hangingPunct="1">
              <a:lnSpc>
                <a:spcPct val="110000"/>
              </a:lnSpc>
            </a:pPr>
            <a:r>
              <a:rPr lang="zh-CN" altLang="en-US" sz="2000" dirty="0" smtClean="0"/>
              <a:t>在</a:t>
            </a:r>
            <a:r>
              <a:rPr lang="en-US" altLang="zh-CN" sz="2000" dirty="0" smtClean="0"/>
              <a:t>pH12.0-12.5</a:t>
            </a:r>
            <a:r>
              <a:rPr lang="zh-CN" altLang="en-US" sz="2000" dirty="0" smtClean="0"/>
              <a:t>，线性的</a:t>
            </a:r>
            <a:r>
              <a:rPr lang="zh-CN" altLang="en-US" sz="2000" dirty="0" smtClean="0">
                <a:solidFill>
                  <a:srgbClr val="FF0000"/>
                </a:solidFill>
              </a:rPr>
              <a:t>染色体</a:t>
            </a:r>
            <a:r>
              <a:rPr lang="en-US" altLang="zh-CN" sz="2000" dirty="0" smtClean="0">
                <a:solidFill>
                  <a:srgbClr val="FF0000"/>
                </a:solidFill>
              </a:rPr>
              <a:t>DNA</a:t>
            </a:r>
            <a:r>
              <a:rPr lang="zh-CN" altLang="en-US" sz="2000" dirty="0" smtClean="0"/>
              <a:t>双螺旋结构解开而被变性，但闭环的</a:t>
            </a:r>
            <a:r>
              <a:rPr lang="zh-CN" altLang="en-US" sz="2000" dirty="0" smtClean="0">
                <a:solidFill>
                  <a:srgbClr val="FF0000"/>
                </a:solidFill>
              </a:rPr>
              <a:t>质粒</a:t>
            </a:r>
            <a:r>
              <a:rPr lang="en-US" altLang="zh-CN" sz="2000" dirty="0" smtClean="0">
                <a:solidFill>
                  <a:srgbClr val="FF0000"/>
                </a:solidFill>
              </a:rPr>
              <a:t>DNA</a:t>
            </a:r>
            <a:r>
              <a:rPr lang="zh-CN" altLang="en-US" sz="2000" dirty="0" smtClean="0"/>
              <a:t>尽管氢键断裂，但两条互补链仍紧密结合。</a:t>
            </a:r>
            <a:endParaRPr lang="zh-CN" altLang="en-US" sz="2000" dirty="0" smtClean="0"/>
          </a:p>
          <a:p>
            <a:pPr algn="just" eaLnBrk="1" hangingPunct="1">
              <a:lnSpc>
                <a:spcPct val="110000"/>
              </a:lnSpc>
            </a:pPr>
            <a:r>
              <a:rPr lang="zh-CN" altLang="en-US" sz="2000" dirty="0" smtClean="0"/>
              <a:t>当溶液</a:t>
            </a:r>
            <a:r>
              <a:rPr lang="en-US" altLang="zh-CN" sz="2000" dirty="0" smtClean="0"/>
              <a:t>pH</a:t>
            </a:r>
            <a:r>
              <a:rPr lang="zh-CN" altLang="en-US" sz="2000" dirty="0" smtClean="0"/>
              <a:t>恢复至中性时，闭环的质粒</a:t>
            </a:r>
            <a:r>
              <a:rPr lang="en-US" altLang="zh-CN" sz="2000" dirty="0" smtClean="0"/>
              <a:t>DNA</a:t>
            </a:r>
            <a:r>
              <a:rPr lang="zh-CN" altLang="en-US" sz="2000" dirty="0" smtClean="0"/>
              <a:t>链</a:t>
            </a:r>
            <a:r>
              <a:rPr lang="zh-CN" altLang="en-US" sz="2000" dirty="0" smtClean="0">
                <a:solidFill>
                  <a:srgbClr val="FF0000"/>
                </a:solidFill>
              </a:rPr>
              <a:t>复性</a:t>
            </a:r>
            <a:r>
              <a:rPr lang="zh-CN" altLang="en-US" sz="2000" dirty="0" smtClean="0"/>
              <a:t>迅速而准确，而线性的染色体</a:t>
            </a:r>
            <a:r>
              <a:rPr lang="en-US" altLang="zh-CN" sz="2000" dirty="0" smtClean="0"/>
              <a:t>DNA</a:t>
            </a:r>
            <a:r>
              <a:rPr lang="zh-CN" altLang="en-US" sz="2000" dirty="0" smtClean="0"/>
              <a:t>的两条互补链彼此已完全分开，复性慢，缠绕形成网状结构。通过离心，染色体</a:t>
            </a:r>
            <a:r>
              <a:rPr lang="en-US" altLang="zh-CN" sz="2000" dirty="0" smtClean="0"/>
              <a:t>DNA</a:t>
            </a:r>
            <a:r>
              <a:rPr lang="zh-CN" altLang="en-US" sz="2000" dirty="0" smtClean="0"/>
              <a:t>与</a:t>
            </a:r>
            <a:r>
              <a:rPr lang="en-US" altLang="zh-CN" sz="2000" dirty="0" smtClean="0"/>
              <a:t>RNA</a:t>
            </a:r>
            <a:r>
              <a:rPr lang="zh-CN" altLang="en-US" sz="2000" dirty="0" smtClean="0"/>
              <a:t>、蛋白质</a:t>
            </a:r>
            <a:r>
              <a:rPr lang="en-US" altLang="zh-CN" sz="2000" dirty="0" smtClean="0"/>
              <a:t>-PDS</a:t>
            </a:r>
            <a:r>
              <a:rPr lang="zh-CN" altLang="en-US" sz="2000" dirty="0" smtClean="0"/>
              <a:t>复合物等一起</a:t>
            </a:r>
            <a:r>
              <a:rPr lang="zh-CN" altLang="en-US" sz="2000" dirty="0" smtClean="0">
                <a:solidFill>
                  <a:srgbClr val="FF0000"/>
                </a:solidFill>
              </a:rPr>
              <a:t>絮状沉淀</a:t>
            </a:r>
            <a:r>
              <a:rPr lang="zh-CN" altLang="en-US" sz="2000" dirty="0" smtClean="0"/>
              <a:t>下来而被除去。</a:t>
            </a:r>
            <a:endParaRPr lang="en-US" altLang="zh-CN" sz="2000" dirty="0" smtClean="0"/>
          </a:p>
          <a:p>
            <a:pPr algn="just" eaLnBrk="1" hangingPunct="1">
              <a:lnSpc>
                <a:spcPct val="110000"/>
              </a:lnSpc>
            </a:pPr>
            <a:r>
              <a:rPr lang="zh-CN" altLang="en-US" sz="2000" dirty="0" smtClean="0"/>
              <a:t>随后利用酚</a:t>
            </a:r>
            <a:r>
              <a:rPr lang="en-US" altLang="zh-CN" sz="2000" dirty="0" smtClean="0"/>
              <a:t>/</a:t>
            </a:r>
            <a:r>
              <a:rPr lang="zh-CN" altLang="en-US" sz="2000" dirty="0" smtClean="0"/>
              <a:t>氯仿抽提除去蛋白质，乙醇或异丙醇沉淀质粒</a:t>
            </a:r>
            <a:r>
              <a:rPr lang="en-US" altLang="zh-CN" sz="2000" dirty="0" smtClean="0"/>
              <a:t>DNA</a:t>
            </a:r>
            <a:r>
              <a:rPr lang="zh-CN" altLang="en-US" sz="2000" dirty="0" smtClean="0"/>
              <a:t>，胰</a:t>
            </a:r>
            <a:r>
              <a:rPr lang="en-US" altLang="zh-CN" sz="2000" dirty="0" smtClean="0"/>
              <a:t>RNA</a:t>
            </a:r>
            <a:r>
              <a:rPr lang="zh-CN" altLang="en-US" sz="2000" dirty="0" smtClean="0"/>
              <a:t>酶去除</a:t>
            </a:r>
            <a:r>
              <a:rPr lang="en-US" altLang="zh-CN" sz="2000" dirty="0" smtClean="0"/>
              <a:t>RNA</a:t>
            </a:r>
            <a:r>
              <a:rPr lang="zh-CN" altLang="en-US" sz="2000" dirty="0" smtClean="0"/>
              <a:t>，最后获得纯化的质粒</a:t>
            </a:r>
            <a:r>
              <a:rPr lang="en-US" altLang="zh-CN" sz="2000" dirty="0" smtClean="0"/>
              <a:t>DNA</a:t>
            </a:r>
            <a:r>
              <a:rPr lang="zh-CN" altLang="en-US" sz="2000" dirty="0" smtClean="0"/>
              <a:t>。</a:t>
            </a:r>
            <a:endParaRPr lang="zh-CN" altLang="en-US" sz="2000" dirty="0" smtClean="0"/>
          </a:p>
          <a:p>
            <a:endParaRPr lang="zh-CN" altLang="en-US" sz="2000" dirty="0" smtClean="0"/>
          </a:p>
        </p:txBody>
      </p:sp>
      <p:sp>
        <p:nvSpPr>
          <p:cNvPr id="7" name="矩形 6"/>
          <p:cNvSpPr/>
          <p:nvPr/>
        </p:nvSpPr>
        <p:spPr>
          <a:xfrm>
            <a:off x="6781800" y="152400"/>
            <a:ext cx="306388" cy="584200"/>
          </a:xfrm>
          <a:prstGeom prst="rect">
            <a:avLst/>
          </a:prstGeom>
        </p:spPr>
        <p:txBody>
          <a:bodyPr wrap="none">
            <a:spAutoFit/>
          </a:bodyPr>
          <a:lstStyle/>
          <a:p>
            <a:pPr>
              <a:buFont typeface="Arial" panose="020B0604020202020204" pitchFamily="34" charset="0"/>
              <a:buNone/>
              <a:defRPr/>
            </a:pPr>
            <a:r>
              <a:rPr lang="zh-CN" altLang="en-US" sz="3200" b="1" kern="0" dirty="0">
                <a:solidFill>
                  <a:srgbClr val="073E87"/>
                </a:solidFill>
                <a:latin typeface="微软雅黑" panose="020B0503020204020204" pitchFamily="34" charset="-122"/>
                <a:ea typeface="微软雅黑" panose="020B0503020204020204" pitchFamily="34" charset="-122"/>
                <a:cs typeface="+mj-cs"/>
              </a:rPr>
              <a:t> </a:t>
            </a:r>
            <a:endParaRPr lang="zh-CN" altLang="en-US" dirty="0"/>
          </a:p>
        </p:txBody>
      </p:sp>
      <p:sp>
        <p:nvSpPr>
          <p:cNvPr id="8" name="Line 7"/>
          <p:cNvSpPr>
            <a:spLocks noChangeShapeType="1"/>
          </p:cNvSpPr>
          <p:nvPr>
            <p:custDataLst>
              <p:tags r:id="rId5"/>
            </p:custDataLst>
          </p:nvPr>
        </p:nvSpPr>
        <p:spPr bwMode="auto">
          <a:xfrm>
            <a:off x="0" y="1295400"/>
            <a:ext cx="9144000"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ustDataLst>
      <p:tags r:id="rId6"/>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8" name="Rectangle 4"/>
          <p:cNvSpPr>
            <a:spLocks noChangeArrowheads="1"/>
          </p:cNvSpPr>
          <p:nvPr>
            <p:custDataLst>
              <p:tags r:id="rId1"/>
            </p:custDataLst>
          </p:nvPr>
        </p:nvSpPr>
        <p:spPr bwMode="auto">
          <a:xfrm>
            <a:off x="5257800" y="304800"/>
            <a:ext cx="3886200" cy="755650"/>
          </a:xfrm>
          <a:prstGeom prst="rect">
            <a:avLst/>
          </a:prstGeom>
          <a:noFill/>
          <a:ln w="9525">
            <a:noFill/>
            <a:miter lim="800000"/>
          </a:ln>
          <a:effectLst/>
        </p:spPr>
        <p:txBody>
          <a:bodyPr anchor="b"/>
          <a:lstStyle/>
          <a:p>
            <a:pPr>
              <a:lnSpc>
                <a:spcPct val="180000"/>
              </a:lnSpc>
              <a:defRPr/>
            </a:pPr>
            <a:endParaRPr lang="zh-CN" altLang="en-US" sz="4000" b="1" dirty="0">
              <a:solidFill>
                <a:schemeClr val="tx2"/>
              </a:solidFill>
              <a:effectLst>
                <a:outerShdw blurRad="38100" dist="38100" dir="2700000" algn="tl">
                  <a:srgbClr val="C0C0C0"/>
                </a:outerShdw>
              </a:effectLst>
            </a:endParaRPr>
          </a:p>
        </p:txBody>
      </p:sp>
      <p:sp>
        <p:nvSpPr>
          <p:cNvPr id="63491" name="Rectangle 5"/>
          <p:cNvSpPr>
            <a:spLocks noChangeArrowheads="1"/>
          </p:cNvSpPr>
          <p:nvPr>
            <p:custDataLst>
              <p:tags r:id="rId2"/>
            </p:custDataLst>
          </p:nvPr>
        </p:nvSpPr>
        <p:spPr bwMode="auto">
          <a:xfrm>
            <a:off x="838200" y="1371600"/>
            <a:ext cx="7924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90000"/>
              </a:lnSpc>
              <a:spcBef>
                <a:spcPct val="20000"/>
              </a:spcBef>
            </a:pPr>
            <a:r>
              <a:rPr lang="zh-CN" altLang="en-US" sz="2400" b="1"/>
              <a:t>    </a:t>
            </a:r>
            <a:endParaRPr lang="zh-CN" altLang="en-US" sz="2400" b="1"/>
          </a:p>
        </p:txBody>
      </p:sp>
      <p:sp>
        <p:nvSpPr>
          <p:cNvPr id="63492" name="标题 4"/>
          <p:cNvSpPr>
            <a:spLocks noGrp="1"/>
          </p:cNvSpPr>
          <p:nvPr>
            <p:ph type="title"/>
          </p:nvPr>
        </p:nvSpPr>
        <p:spPr>
          <a:xfrm>
            <a:off x="457200" y="533400"/>
            <a:ext cx="8229600" cy="1143000"/>
          </a:xfrm>
        </p:spPr>
        <p:txBody>
          <a:bodyPr/>
          <a:lstStyle/>
          <a:p>
            <a:r>
              <a:rPr lang="zh-CN" altLang="en-US" smtClean="0"/>
              <a:t>实验材料</a:t>
            </a:r>
            <a:br>
              <a:rPr lang="zh-CN" altLang="en-US" smtClean="0"/>
            </a:br>
            <a:endParaRPr lang="zh-CN" altLang="en-US" smtClean="0"/>
          </a:p>
        </p:txBody>
      </p:sp>
      <p:sp>
        <p:nvSpPr>
          <p:cNvPr id="6" name="内容占位符 5"/>
          <p:cNvSpPr>
            <a:spLocks noGrp="1"/>
          </p:cNvSpPr>
          <p:nvPr>
            <p:ph idx="1"/>
          </p:nvPr>
        </p:nvSpPr>
        <p:spPr>
          <a:xfrm>
            <a:off x="533400" y="1371600"/>
            <a:ext cx="8229600" cy="4525963"/>
          </a:xfrm>
        </p:spPr>
        <p:txBody>
          <a:bodyPr/>
          <a:lstStyle/>
          <a:p>
            <a:pPr marL="0" indent="0">
              <a:spcBef>
                <a:spcPts val="0"/>
              </a:spcBef>
              <a:defRPr/>
            </a:pPr>
            <a:r>
              <a:rPr lang="zh-CN" altLang="en-US" sz="2000" dirty="0" smtClean="0"/>
              <a:t>分别含有质粒</a:t>
            </a:r>
            <a:r>
              <a:rPr lang="en-US" altLang="zh-CN" sz="2000" dirty="0" smtClean="0"/>
              <a:t>pET28a</a:t>
            </a:r>
            <a:r>
              <a:rPr lang="zh-CN" altLang="en-US" sz="2000" dirty="0" smtClean="0"/>
              <a:t>和</a:t>
            </a:r>
            <a:r>
              <a:rPr lang="en-US" altLang="zh-CN" sz="2000" dirty="0" smtClean="0"/>
              <a:t>pEGFP-N</a:t>
            </a:r>
            <a:r>
              <a:rPr lang="en-US" altLang="zh-CN" sz="2000" baseline="-25000" dirty="0" smtClean="0"/>
              <a:t>3</a:t>
            </a:r>
            <a:r>
              <a:rPr lang="zh-CN" altLang="en-US" sz="2000" dirty="0" smtClean="0"/>
              <a:t>的</a:t>
            </a:r>
            <a:r>
              <a:rPr lang="zh-CN" altLang="en-US" sz="2000" dirty="0" smtClean="0">
                <a:solidFill>
                  <a:srgbClr val="FF0000"/>
                </a:solidFill>
              </a:rPr>
              <a:t>大肠杆菌 </a:t>
            </a:r>
            <a:r>
              <a:rPr lang="en-US" altLang="zh-CN" sz="2000" dirty="0" smtClean="0">
                <a:solidFill>
                  <a:srgbClr val="FF0000"/>
                </a:solidFill>
              </a:rPr>
              <a:t>DH5</a:t>
            </a:r>
            <a:r>
              <a:rPr lang="el-GR" altLang="zh-CN" sz="2000" dirty="0" smtClean="0">
                <a:solidFill>
                  <a:srgbClr val="FF0000"/>
                </a:solidFill>
              </a:rPr>
              <a:t>α</a:t>
            </a:r>
            <a:endParaRPr lang="en-US" altLang="zh-CN" sz="2000" dirty="0" smtClean="0">
              <a:solidFill>
                <a:srgbClr val="FF0000"/>
              </a:solidFill>
            </a:endParaRPr>
          </a:p>
          <a:p>
            <a:pPr marL="0" indent="0">
              <a:spcBef>
                <a:spcPts val="0"/>
              </a:spcBef>
              <a:defRPr/>
            </a:pPr>
            <a:endParaRPr lang="en-US" altLang="zh-CN" sz="2000" dirty="0" smtClean="0">
              <a:solidFill>
                <a:srgbClr val="FF0000"/>
              </a:solidFill>
            </a:endParaRPr>
          </a:p>
          <a:p>
            <a:pPr marL="0" indent="0">
              <a:spcBef>
                <a:spcPts val="0"/>
              </a:spcBef>
              <a:buClr>
                <a:srgbClr val="002060"/>
              </a:buClr>
              <a:defRPr/>
            </a:pPr>
            <a:r>
              <a:rPr lang="zh-CN" altLang="en-US" sz="2000" dirty="0" smtClean="0">
                <a:solidFill>
                  <a:srgbClr val="FF0000"/>
                </a:solidFill>
              </a:rPr>
              <a:t>溶液</a:t>
            </a:r>
            <a:r>
              <a:rPr lang="en-US" altLang="zh-CN" sz="2000" dirty="0" smtClean="0">
                <a:solidFill>
                  <a:srgbClr val="FF0000"/>
                </a:solidFill>
              </a:rPr>
              <a:t>I</a:t>
            </a:r>
            <a:endParaRPr lang="en-US" altLang="zh-CN" sz="2000" dirty="0" smtClean="0">
              <a:solidFill>
                <a:srgbClr val="FF0000"/>
              </a:solidFill>
            </a:endParaRPr>
          </a:p>
          <a:p>
            <a:pPr marL="0" indent="0">
              <a:spcBef>
                <a:spcPts val="0"/>
              </a:spcBef>
              <a:buFontTx/>
              <a:buNone/>
              <a:defRPr/>
            </a:pPr>
            <a:r>
              <a:rPr lang="en-US" altLang="zh-CN" sz="2000" dirty="0" smtClean="0"/>
              <a:t>       50 mmol/L      </a:t>
            </a:r>
            <a:r>
              <a:rPr lang="zh-CN" altLang="en-US" sz="2000" dirty="0" smtClean="0"/>
              <a:t>葡萄糖</a:t>
            </a:r>
            <a:endParaRPr lang="zh-CN" altLang="en-US" sz="2000" dirty="0" smtClean="0"/>
          </a:p>
          <a:p>
            <a:pPr marL="0" indent="0">
              <a:spcBef>
                <a:spcPts val="0"/>
              </a:spcBef>
              <a:buFontTx/>
              <a:buNone/>
              <a:defRPr/>
            </a:pPr>
            <a:r>
              <a:rPr lang="zh-CN" altLang="en-US" sz="2000" dirty="0" smtClean="0"/>
              <a:t>       </a:t>
            </a:r>
            <a:r>
              <a:rPr lang="en-US" altLang="zh-CN" sz="2000" dirty="0" smtClean="0"/>
              <a:t>25 mmol/L      </a:t>
            </a:r>
            <a:r>
              <a:rPr lang="zh-CN" altLang="en-US" sz="2000" dirty="0" smtClean="0"/>
              <a:t>三羟甲基氨基甲烷（</a:t>
            </a:r>
            <a:r>
              <a:rPr lang="en-US" altLang="zh-CN" sz="2000" dirty="0" smtClean="0"/>
              <a:t>Tris.HCl</a:t>
            </a:r>
            <a:r>
              <a:rPr lang="zh-CN" altLang="en-US" sz="2000" dirty="0" smtClean="0"/>
              <a:t>）（  </a:t>
            </a:r>
            <a:r>
              <a:rPr lang="en-US" altLang="zh-CN" sz="2000" dirty="0" smtClean="0"/>
              <a:t>pH8.0</a:t>
            </a:r>
            <a:r>
              <a:rPr lang="zh-CN" altLang="en-US" sz="2000" dirty="0" smtClean="0"/>
              <a:t>）</a:t>
            </a:r>
            <a:endParaRPr lang="zh-CN" altLang="en-US" sz="2000" dirty="0" smtClean="0"/>
          </a:p>
          <a:p>
            <a:pPr marL="0" indent="0">
              <a:spcBef>
                <a:spcPts val="0"/>
              </a:spcBef>
              <a:buFontTx/>
              <a:buNone/>
              <a:defRPr/>
            </a:pPr>
            <a:r>
              <a:rPr lang="zh-CN" altLang="en-US" sz="2000" dirty="0" smtClean="0"/>
              <a:t>       </a:t>
            </a:r>
            <a:r>
              <a:rPr lang="en-US" altLang="zh-CN" sz="2000" dirty="0" smtClean="0"/>
              <a:t>10 mmol/L      </a:t>
            </a:r>
            <a:r>
              <a:rPr lang="zh-CN" altLang="en-US" sz="2000" dirty="0" smtClean="0"/>
              <a:t>乙二胺四乙酸（</a:t>
            </a:r>
            <a:r>
              <a:rPr lang="en-US" altLang="zh-CN" sz="2000" dirty="0" smtClean="0"/>
              <a:t>EDTA</a:t>
            </a:r>
            <a:r>
              <a:rPr lang="zh-CN" altLang="en-US" sz="2000" dirty="0" smtClean="0"/>
              <a:t>）（</a:t>
            </a:r>
            <a:r>
              <a:rPr lang="en-US" altLang="zh-CN" sz="2000" dirty="0" smtClean="0"/>
              <a:t>pH8 .0</a:t>
            </a:r>
            <a:r>
              <a:rPr lang="zh-CN" altLang="en-US" sz="2000" dirty="0" smtClean="0"/>
              <a:t>）</a:t>
            </a:r>
            <a:endParaRPr lang="zh-CN" altLang="en-US" sz="2000" dirty="0" smtClean="0"/>
          </a:p>
          <a:p>
            <a:pPr marL="0" indent="0">
              <a:spcBef>
                <a:spcPts val="0"/>
              </a:spcBef>
              <a:defRPr/>
            </a:pPr>
            <a:r>
              <a:rPr lang="zh-CN" altLang="en-US" sz="2000" dirty="0" smtClean="0"/>
              <a:t> </a:t>
            </a:r>
            <a:r>
              <a:rPr lang="zh-CN" altLang="en-US" sz="2000" dirty="0" smtClean="0">
                <a:solidFill>
                  <a:srgbClr val="FF0000"/>
                </a:solidFill>
              </a:rPr>
              <a:t>溶液</a:t>
            </a:r>
            <a:r>
              <a:rPr lang="en-US" altLang="zh-CN" sz="2000" dirty="0" smtClean="0">
                <a:solidFill>
                  <a:srgbClr val="FF0000"/>
                </a:solidFill>
              </a:rPr>
              <a:t>II</a:t>
            </a:r>
            <a:endParaRPr lang="en-US" altLang="zh-CN" sz="2000" dirty="0" smtClean="0">
              <a:solidFill>
                <a:srgbClr val="FF0000"/>
              </a:solidFill>
            </a:endParaRPr>
          </a:p>
          <a:p>
            <a:pPr marL="0" indent="0">
              <a:spcBef>
                <a:spcPts val="0"/>
              </a:spcBef>
              <a:buFontTx/>
              <a:buNone/>
              <a:defRPr/>
            </a:pPr>
            <a:r>
              <a:rPr lang="en-US" altLang="zh-CN" sz="2000" dirty="0" smtClean="0"/>
              <a:t>       0.4 mol/L NaOH</a:t>
            </a:r>
            <a:r>
              <a:rPr lang="zh-CN" altLang="en-US" sz="2000" dirty="0" smtClean="0"/>
              <a:t>， </a:t>
            </a:r>
            <a:r>
              <a:rPr lang="en-US" altLang="zh-CN" sz="2000" dirty="0" smtClean="0"/>
              <a:t>2% SDS</a:t>
            </a:r>
            <a:r>
              <a:rPr lang="zh-CN" altLang="en-US" sz="2000" dirty="0" smtClean="0">
                <a:solidFill>
                  <a:srgbClr val="FF0000"/>
                </a:solidFill>
              </a:rPr>
              <a:t>（用前等体积混合）</a:t>
            </a:r>
            <a:endParaRPr lang="zh-CN" altLang="en-US" sz="2000" dirty="0" smtClean="0">
              <a:solidFill>
                <a:srgbClr val="FF0000"/>
              </a:solidFill>
            </a:endParaRPr>
          </a:p>
          <a:p>
            <a:pPr marL="0" indent="0">
              <a:spcBef>
                <a:spcPts val="0"/>
              </a:spcBef>
              <a:defRPr/>
            </a:pPr>
            <a:r>
              <a:rPr lang="zh-CN" altLang="en-US" sz="2000" dirty="0" smtClean="0"/>
              <a:t> </a:t>
            </a:r>
            <a:r>
              <a:rPr lang="zh-CN" altLang="en-US" sz="2000" dirty="0" smtClean="0">
                <a:solidFill>
                  <a:srgbClr val="FF0000"/>
                </a:solidFill>
              </a:rPr>
              <a:t>溶液</a:t>
            </a:r>
            <a:r>
              <a:rPr lang="en-US" altLang="zh-CN" sz="2000" dirty="0" smtClean="0">
                <a:solidFill>
                  <a:srgbClr val="FF0000"/>
                </a:solidFill>
              </a:rPr>
              <a:t>III </a:t>
            </a:r>
            <a:endParaRPr lang="en-US" altLang="zh-CN" sz="2000" dirty="0" smtClean="0">
              <a:solidFill>
                <a:srgbClr val="FF0000"/>
              </a:solidFill>
            </a:endParaRPr>
          </a:p>
          <a:p>
            <a:pPr marL="0" indent="0">
              <a:spcBef>
                <a:spcPts val="0"/>
              </a:spcBef>
              <a:buFontTx/>
              <a:buNone/>
              <a:defRPr/>
            </a:pPr>
            <a:r>
              <a:rPr lang="en-US" altLang="zh-CN" sz="2000" dirty="0" smtClean="0"/>
              <a:t>        5 mmol/L  </a:t>
            </a:r>
            <a:r>
              <a:rPr lang="zh-CN" altLang="en-US" sz="2000" dirty="0" smtClean="0"/>
              <a:t>乙酸钾 ， 冰乙酸 ，</a:t>
            </a:r>
            <a:r>
              <a:rPr lang="en-US" altLang="zh-CN" sz="2000" dirty="0" smtClean="0"/>
              <a:t>H</a:t>
            </a:r>
            <a:r>
              <a:rPr lang="en-US" altLang="zh-CN" sz="2000" baseline="-25000" dirty="0" smtClean="0"/>
              <a:t>2</a:t>
            </a:r>
            <a:r>
              <a:rPr lang="en-US" altLang="zh-CN" sz="2000" dirty="0" smtClean="0"/>
              <a:t>O </a:t>
            </a:r>
            <a:endParaRPr lang="en-US" altLang="zh-CN" sz="2000" dirty="0" smtClean="0"/>
          </a:p>
          <a:p>
            <a:pPr marL="0" indent="0">
              <a:spcBef>
                <a:spcPts val="0"/>
              </a:spcBef>
              <a:buFontTx/>
              <a:buNone/>
              <a:defRPr/>
            </a:pPr>
            <a:endParaRPr lang="en-US" altLang="zh-CN" sz="2000" dirty="0" smtClean="0"/>
          </a:p>
          <a:p>
            <a:pPr marL="0" indent="0">
              <a:spcBef>
                <a:spcPts val="0"/>
              </a:spcBef>
              <a:buFontTx/>
              <a:buNone/>
              <a:defRPr/>
            </a:pPr>
            <a:r>
              <a:rPr lang="en-US" altLang="zh-CN" sz="2000" dirty="0" smtClean="0"/>
              <a:t>NOTE: </a:t>
            </a:r>
            <a:r>
              <a:rPr lang="zh-CN" altLang="en-US" sz="2000" dirty="0" smtClean="0"/>
              <a:t>气温低时，需检查溶液</a:t>
            </a:r>
            <a:r>
              <a:rPr lang="en-US" altLang="zh-CN" sz="2000" dirty="0" smtClean="0"/>
              <a:t>II</a:t>
            </a:r>
            <a:r>
              <a:rPr lang="zh-CN" altLang="en-US" sz="2000" dirty="0" smtClean="0"/>
              <a:t>和溶液</a:t>
            </a:r>
            <a:r>
              <a:rPr lang="en-US" altLang="zh-CN" sz="2000" dirty="0" smtClean="0"/>
              <a:t>III</a:t>
            </a:r>
            <a:r>
              <a:rPr lang="zh-CN" altLang="en-US" sz="2000" dirty="0" smtClean="0"/>
              <a:t>是否有结晶沉淀。</a:t>
            </a:r>
            <a:endParaRPr lang="zh-CN" altLang="en-US" sz="2000" dirty="0" smtClean="0"/>
          </a:p>
          <a:p>
            <a:pPr>
              <a:defRPr/>
            </a:pPr>
            <a:endParaRPr lang="zh-CN" altLang="en-US" sz="2000" dirty="0"/>
          </a:p>
        </p:txBody>
      </p:sp>
      <p:sp>
        <p:nvSpPr>
          <p:cNvPr id="63494" name="Line 7"/>
          <p:cNvSpPr>
            <a:spLocks noChangeShapeType="1"/>
          </p:cNvSpPr>
          <p:nvPr>
            <p:custDataLst>
              <p:tags r:id="rId3"/>
            </p:custDataLst>
          </p:nvPr>
        </p:nvSpPr>
        <p:spPr bwMode="auto">
          <a:xfrm>
            <a:off x="0" y="1143000"/>
            <a:ext cx="9144000"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ustDataLst>
      <p:tags r:id="rId4"/>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7"/>
          <p:cNvSpPr>
            <a:spLocks noChangeArrowheads="1"/>
          </p:cNvSpPr>
          <p:nvPr>
            <p:custDataLst>
              <p:tags r:id="rId1"/>
            </p:custDataLst>
          </p:nvPr>
        </p:nvSpPr>
        <p:spPr bwMode="auto">
          <a:xfrm>
            <a:off x="1581150" y="1143000"/>
            <a:ext cx="6648450"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10000"/>
              </a:lnSpc>
              <a:spcBef>
                <a:spcPct val="20000"/>
              </a:spcBef>
            </a:pPr>
            <a:endParaRPr lang="en-US" altLang="zh-CN" sz="2400" b="1">
              <a:latin typeface="宋体" panose="02010600030101010101" pitchFamily="2" charset="-122"/>
            </a:endParaRPr>
          </a:p>
        </p:txBody>
      </p:sp>
      <p:sp>
        <p:nvSpPr>
          <p:cNvPr id="22536" name="Rectangle 8"/>
          <p:cNvSpPr>
            <a:spLocks noChangeArrowheads="1"/>
          </p:cNvSpPr>
          <p:nvPr>
            <p:custDataLst>
              <p:tags r:id="rId2"/>
            </p:custDataLst>
          </p:nvPr>
        </p:nvSpPr>
        <p:spPr bwMode="auto">
          <a:xfrm>
            <a:off x="5181600" y="6350"/>
            <a:ext cx="3962400" cy="755650"/>
          </a:xfrm>
          <a:prstGeom prst="rect">
            <a:avLst/>
          </a:prstGeom>
          <a:noFill/>
          <a:ln w="9525">
            <a:noFill/>
            <a:miter lim="800000"/>
          </a:ln>
          <a:effectLst/>
        </p:spPr>
        <p:txBody>
          <a:bodyPr anchor="b"/>
          <a:lstStyle/>
          <a:p>
            <a:pPr>
              <a:lnSpc>
                <a:spcPct val="180000"/>
              </a:lnSpc>
              <a:defRPr/>
            </a:pPr>
            <a:endParaRPr lang="zh-CN" altLang="en-US" sz="4000" b="1" dirty="0">
              <a:solidFill>
                <a:schemeClr val="tx2"/>
              </a:solidFill>
              <a:effectLst>
                <a:outerShdw blurRad="38100" dist="38100" dir="2700000" algn="tl">
                  <a:srgbClr val="C0C0C0"/>
                </a:outerShdw>
              </a:effectLst>
            </a:endParaRPr>
          </a:p>
        </p:txBody>
      </p:sp>
      <p:sp>
        <p:nvSpPr>
          <p:cNvPr id="64516" name="标题 4"/>
          <p:cNvSpPr>
            <a:spLocks noGrp="1"/>
          </p:cNvSpPr>
          <p:nvPr>
            <p:ph type="title"/>
          </p:nvPr>
        </p:nvSpPr>
        <p:spPr/>
        <p:txBody>
          <a:bodyPr/>
          <a:lstStyle/>
          <a:p>
            <a:r>
              <a:rPr lang="zh-CN" altLang="en-US" smtClean="0"/>
              <a:t>实验材料</a:t>
            </a:r>
            <a:br>
              <a:rPr lang="zh-CN" altLang="en-US" smtClean="0"/>
            </a:br>
            <a:endParaRPr lang="zh-CN" altLang="en-US" smtClean="0"/>
          </a:p>
        </p:txBody>
      </p:sp>
      <p:sp>
        <p:nvSpPr>
          <p:cNvPr id="64517" name="内容占位符 5"/>
          <p:cNvSpPr>
            <a:spLocks noGrp="1"/>
          </p:cNvSpPr>
          <p:nvPr>
            <p:ph idx="1"/>
          </p:nvPr>
        </p:nvSpPr>
        <p:spPr/>
        <p:txBody>
          <a:bodyPr/>
          <a:lstStyle/>
          <a:p>
            <a:pPr>
              <a:lnSpc>
                <a:spcPct val="110000"/>
              </a:lnSpc>
            </a:pPr>
            <a:r>
              <a:rPr lang="zh-CN" altLang="en-US" smtClean="0">
                <a:solidFill>
                  <a:srgbClr val="FF0000"/>
                </a:solidFill>
              </a:rPr>
              <a:t>苯酚：氯仿：异戊醇</a:t>
            </a:r>
            <a:r>
              <a:rPr lang="en-US" altLang="zh-CN" smtClean="0"/>
              <a:t>(25:24:1)</a:t>
            </a:r>
            <a:endParaRPr lang="en-US" altLang="zh-CN" smtClean="0"/>
          </a:p>
          <a:p>
            <a:pPr>
              <a:lnSpc>
                <a:spcPct val="110000"/>
              </a:lnSpc>
            </a:pPr>
            <a:r>
              <a:rPr lang="zh-CN" altLang="en-US" smtClean="0">
                <a:solidFill>
                  <a:srgbClr val="FF0000"/>
                </a:solidFill>
              </a:rPr>
              <a:t>异丙醇</a:t>
            </a:r>
            <a:r>
              <a:rPr lang="zh-CN" altLang="en-US" smtClean="0"/>
              <a:t>（或无水乙醇）</a:t>
            </a:r>
            <a:endParaRPr lang="zh-CN" altLang="en-US" smtClean="0"/>
          </a:p>
          <a:p>
            <a:pPr>
              <a:lnSpc>
                <a:spcPct val="110000"/>
              </a:lnSpc>
            </a:pPr>
            <a:r>
              <a:rPr lang="en-US" altLang="zh-CN" smtClean="0">
                <a:solidFill>
                  <a:srgbClr val="FF0000"/>
                </a:solidFill>
              </a:rPr>
              <a:t>70%-75%</a:t>
            </a:r>
            <a:r>
              <a:rPr lang="zh-CN" altLang="en-US" smtClean="0">
                <a:solidFill>
                  <a:srgbClr val="FF0000"/>
                </a:solidFill>
              </a:rPr>
              <a:t>乙醇</a:t>
            </a:r>
            <a:r>
              <a:rPr lang="en-US" altLang="zh-CN" smtClean="0"/>
              <a:t>(-20</a:t>
            </a:r>
            <a:r>
              <a:rPr lang="en-US" altLang="zh-CN" smtClean="0">
                <a:sym typeface="Symbol" panose="05050102010706020507" pitchFamily="18" charset="2"/>
              </a:rPr>
              <a:t>C</a:t>
            </a:r>
            <a:r>
              <a:rPr lang="zh-CN" altLang="en-US" smtClean="0"/>
              <a:t>保存</a:t>
            </a:r>
            <a:r>
              <a:rPr lang="en-US" altLang="zh-CN" smtClean="0"/>
              <a:t>)</a:t>
            </a:r>
            <a:endParaRPr lang="en-US" altLang="zh-CN" smtClean="0"/>
          </a:p>
          <a:p>
            <a:pPr>
              <a:lnSpc>
                <a:spcPct val="110000"/>
              </a:lnSpc>
            </a:pPr>
            <a:r>
              <a:rPr lang="en-US" altLang="zh-CN" smtClean="0">
                <a:solidFill>
                  <a:srgbClr val="FF0000"/>
                </a:solidFill>
              </a:rPr>
              <a:t>TE</a:t>
            </a:r>
            <a:r>
              <a:rPr lang="zh-CN" altLang="en-US" smtClean="0">
                <a:solidFill>
                  <a:srgbClr val="FF0000"/>
                </a:solidFill>
              </a:rPr>
              <a:t>缓冲液</a:t>
            </a:r>
            <a:r>
              <a:rPr lang="en-US" altLang="zh-CN" smtClean="0"/>
              <a:t> 10mmol/L Tris.HCl, 1 mmol/L   EDTA(pH8.0)</a:t>
            </a:r>
            <a:endParaRPr lang="en-US" altLang="zh-CN" smtClean="0"/>
          </a:p>
          <a:p>
            <a:pPr>
              <a:lnSpc>
                <a:spcPct val="110000"/>
              </a:lnSpc>
            </a:pPr>
            <a:r>
              <a:rPr lang="zh-CN" altLang="en-US" smtClean="0">
                <a:solidFill>
                  <a:srgbClr val="FF0000"/>
                </a:solidFill>
              </a:rPr>
              <a:t>胰</a:t>
            </a:r>
            <a:r>
              <a:rPr lang="en-US" altLang="zh-CN" smtClean="0">
                <a:solidFill>
                  <a:srgbClr val="FF0000"/>
                </a:solidFill>
              </a:rPr>
              <a:t>RNA</a:t>
            </a:r>
            <a:r>
              <a:rPr lang="zh-CN" altLang="en-US" smtClean="0">
                <a:solidFill>
                  <a:srgbClr val="FF0000"/>
                </a:solidFill>
              </a:rPr>
              <a:t>酶 </a:t>
            </a:r>
            <a:endParaRPr lang="zh-CN" altLang="en-US" smtClean="0">
              <a:solidFill>
                <a:srgbClr val="FF0000"/>
              </a:solidFill>
            </a:endParaRPr>
          </a:p>
          <a:p>
            <a:endParaRPr lang="zh-CN" altLang="en-US" smtClean="0"/>
          </a:p>
        </p:txBody>
      </p:sp>
      <p:sp>
        <p:nvSpPr>
          <p:cNvPr id="64518" name="Line 7"/>
          <p:cNvSpPr>
            <a:spLocks noChangeShapeType="1"/>
          </p:cNvSpPr>
          <p:nvPr>
            <p:custDataLst>
              <p:tags r:id="rId3"/>
            </p:custDataLst>
          </p:nvPr>
        </p:nvSpPr>
        <p:spPr bwMode="auto">
          <a:xfrm>
            <a:off x="0" y="990600"/>
            <a:ext cx="9144000" cy="0"/>
          </a:xfrm>
          <a:prstGeom prst="line">
            <a:avLst/>
          </a:prstGeom>
          <a:noFill/>
          <a:ln w="2540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Tree>
    <p:custDataLst>
      <p:tags r:id="rId4"/>
    </p:custData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5"/>
          <p:cNvSpPr>
            <a:spLocks noChangeArrowheads="1"/>
          </p:cNvSpPr>
          <p:nvPr>
            <p:custDataLst>
              <p:tags r:id="rId1"/>
            </p:custDataLst>
          </p:nvPr>
        </p:nvSpPr>
        <p:spPr bwMode="auto">
          <a:xfrm>
            <a:off x="4254500" y="1711337"/>
            <a:ext cx="4432300" cy="1682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endParaRPr lang="zh-CN" altLang="en-US" sz="4400" dirty="0">
              <a:solidFill>
                <a:srgbClr val="FF0000"/>
              </a:solidFill>
              <a:latin typeface="黑体" panose="02010609060101010101" charset="-122"/>
              <a:ea typeface="黑体" panose="02010609060101010101" charset="-122"/>
            </a:endParaRPr>
          </a:p>
        </p:txBody>
      </p:sp>
      <p:sp>
        <p:nvSpPr>
          <p:cNvPr id="65540" name="Line 6"/>
          <p:cNvSpPr>
            <a:spLocks noChangeShapeType="1"/>
          </p:cNvSpPr>
          <p:nvPr>
            <p:custDataLst>
              <p:tags r:id="rId2"/>
            </p:custDataLst>
          </p:nvPr>
        </p:nvSpPr>
        <p:spPr bwMode="auto">
          <a:xfrm>
            <a:off x="76318" y="1485966"/>
            <a:ext cx="91440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5541" name="标题 4"/>
          <p:cNvSpPr>
            <a:spLocks noGrp="1"/>
          </p:cNvSpPr>
          <p:nvPr>
            <p:ph type="title"/>
          </p:nvPr>
        </p:nvSpPr>
        <p:spPr/>
        <p:txBody>
          <a:bodyPr/>
          <a:lstStyle/>
          <a:p>
            <a:r>
              <a:rPr lang="zh-CN" altLang="en-US" sz="4800" dirty="0" smtClean="0">
                <a:latin typeface="黑体" panose="02010609060101010101" charset="-122"/>
                <a:ea typeface="黑体" panose="02010609060101010101" charset="-122"/>
              </a:rPr>
              <a:t>实验步骤</a:t>
            </a:r>
            <a:endParaRPr lang="zh-CN" altLang="en-US" sz="4800" dirty="0" smtClean="0"/>
          </a:p>
        </p:txBody>
      </p:sp>
      <p:sp>
        <p:nvSpPr>
          <p:cNvPr id="4" name="内容占位符 3"/>
          <p:cNvSpPr>
            <a:spLocks noGrp="1"/>
          </p:cNvSpPr>
          <p:nvPr>
            <p:ph idx="1"/>
          </p:nvPr>
        </p:nvSpPr>
        <p:spPr/>
        <p:txBody>
          <a:bodyPr/>
          <a:lstStyle/>
          <a:p>
            <a:pPr>
              <a:lnSpc>
                <a:spcPct val="170000"/>
              </a:lnSpc>
              <a:buFont typeface="Wingdings" panose="05000000000000000000" pitchFamily="2" charset="2"/>
              <a:buChar char="u"/>
            </a:pPr>
            <a:r>
              <a:rPr lang="zh-CN" altLang="en-US" sz="2800" dirty="0" smtClean="0"/>
              <a:t> </a:t>
            </a:r>
            <a:r>
              <a:rPr lang="zh-CN" altLang="en-US" sz="3200" dirty="0" smtClean="0"/>
              <a:t>细菌</a:t>
            </a:r>
            <a:r>
              <a:rPr lang="zh-CN" altLang="en-US" sz="3200" dirty="0"/>
              <a:t>培养物的</a:t>
            </a:r>
            <a:r>
              <a:rPr lang="zh-CN" altLang="en-US" sz="3200" dirty="0" smtClean="0"/>
              <a:t>生长</a:t>
            </a:r>
            <a:endParaRPr lang="en-US" altLang="zh-CN" sz="3200" dirty="0"/>
          </a:p>
          <a:p>
            <a:pPr>
              <a:lnSpc>
                <a:spcPct val="170000"/>
              </a:lnSpc>
              <a:buFont typeface="Wingdings" panose="05000000000000000000" pitchFamily="2" charset="2"/>
              <a:buChar char="u"/>
            </a:pPr>
            <a:r>
              <a:rPr lang="zh-CN" altLang="en-US" sz="3200" dirty="0" smtClean="0"/>
              <a:t> 细菌</a:t>
            </a:r>
            <a:r>
              <a:rPr lang="zh-CN" altLang="en-US" sz="3200" dirty="0"/>
              <a:t>的收获和裂解</a:t>
            </a:r>
            <a:endParaRPr lang="en-US" altLang="zh-CN" sz="3200" dirty="0"/>
          </a:p>
          <a:p>
            <a:pPr>
              <a:lnSpc>
                <a:spcPct val="170000"/>
              </a:lnSpc>
              <a:buFont typeface="Wingdings" panose="05000000000000000000" pitchFamily="2" charset="2"/>
              <a:buChar char="u"/>
            </a:pPr>
            <a:r>
              <a:rPr lang="zh-CN" altLang="en-US" sz="3200" dirty="0" smtClean="0"/>
              <a:t> 质粒</a:t>
            </a:r>
            <a:r>
              <a:rPr lang="en-US" altLang="zh-CN" sz="3200" dirty="0"/>
              <a:t>DNA</a:t>
            </a:r>
            <a:r>
              <a:rPr lang="zh-CN" altLang="en-US" sz="3200" dirty="0" smtClean="0"/>
              <a:t>的提取和纯化</a:t>
            </a:r>
            <a:endParaRPr lang="zh-CN" altLang="en-US" sz="3200" dirty="0"/>
          </a:p>
          <a:p>
            <a:pPr>
              <a:buFont typeface="Wingdings" panose="05000000000000000000" pitchFamily="2" charset="2"/>
              <a:buChar char="u"/>
            </a:pPr>
            <a:endParaRPr lang="zh-CN" altLang="en-US" dirty="0"/>
          </a:p>
        </p:txBody>
      </p:sp>
    </p:spTree>
    <p:custDataLst>
      <p:tags r:id="rId3"/>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custDataLst>
              <p:tags r:id="rId1"/>
            </p:custDataLst>
          </p:nvPr>
        </p:nvSpPr>
        <p:spPr>
          <a:xfrm>
            <a:off x="381000" y="609600"/>
            <a:ext cx="8229600" cy="1143000"/>
          </a:xfrm>
        </p:spPr>
        <p:txBody>
          <a:bodyPr/>
          <a:lstStyle/>
          <a:p>
            <a:pPr eaLnBrk="1" hangingPunct="1"/>
            <a:r>
              <a:rPr lang="en-US" altLang="zh-CN" smtClean="0"/>
              <a:t>1</a:t>
            </a:r>
            <a:r>
              <a:rPr lang="zh-CN" altLang="en-US" smtClean="0"/>
              <a:t>、细菌培养和收集</a:t>
            </a:r>
            <a:br>
              <a:rPr lang="zh-CN" altLang="en-US" smtClean="0"/>
            </a:br>
            <a:endParaRPr lang="zh-CN" altLang="en-US" smtClean="0"/>
          </a:p>
        </p:txBody>
      </p:sp>
      <p:sp>
        <p:nvSpPr>
          <p:cNvPr id="66563" name="Rectangle 3"/>
          <p:cNvSpPr>
            <a:spLocks noGrp="1"/>
          </p:cNvSpPr>
          <p:nvPr>
            <p:ph idx="1"/>
            <p:custDataLst>
              <p:tags r:id="rId2"/>
            </p:custDataLst>
          </p:nvPr>
        </p:nvSpPr>
        <p:spPr>
          <a:xfrm>
            <a:off x="457200" y="1600200"/>
            <a:ext cx="8229600" cy="3048000"/>
          </a:xfrm>
        </p:spPr>
        <p:txBody>
          <a:bodyPr/>
          <a:lstStyle/>
          <a:p>
            <a:pPr marL="609600" indent="-609600" eaLnBrk="1" hangingPunct="1">
              <a:lnSpc>
                <a:spcPct val="120000"/>
              </a:lnSpc>
              <a:buFont typeface="+mj-ea"/>
              <a:buAutoNum type="circleNumDbPlain"/>
            </a:pPr>
            <a:r>
              <a:rPr lang="zh-CN" altLang="en-US" smtClean="0">
                <a:solidFill>
                  <a:schemeClr val="bg1">
                    <a:lumMod val="65000"/>
                  </a:schemeClr>
                </a:solidFill>
              </a:rPr>
              <a:t>将含</a:t>
            </a:r>
            <a:r>
              <a:rPr lang="en-US" altLang="zh-CN" smtClean="0">
                <a:solidFill>
                  <a:schemeClr val="bg1">
                    <a:lumMod val="65000"/>
                  </a:schemeClr>
                </a:solidFill>
              </a:rPr>
              <a:t>Kan</a:t>
            </a:r>
            <a:r>
              <a:rPr lang="zh-CN" altLang="en-US" smtClean="0">
                <a:solidFill>
                  <a:schemeClr val="bg1">
                    <a:lumMod val="65000"/>
                  </a:schemeClr>
                </a:solidFill>
              </a:rPr>
              <a:t>的</a:t>
            </a:r>
            <a:r>
              <a:rPr lang="en-US" altLang="zh-CN" smtClean="0">
                <a:solidFill>
                  <a:schemeClr val="bg1">
                    <a:lumMod val="65000"/>
                  </a:schemeClr>
                </a:solidFill>
              </a:rPr>
              <a:t>LB</a:t>
            </a:r>
            <a:r>
              <a:rPr lang="zh-CN" altLang="en-US" smtClean="0">
                <a:solidFill>
                  <a:schemeClr val="bg1">
                    <a:lumMod val="65000"/>
                  </a:schemeClr>
                </a:solidFill>
              </a:rPr>
              <a:t>液体培养基加入到试管中，接入挑取含质粒的大肠杆菌单菌落，</a:t>
            </a:r>
            <a:r>
              <a:rPr lang="en-US" altLang="zh-CN" smtClean="0">
                <a:solidFill>
                  <a:schemeClr val="bg1">
                    <a:lumMod val="65000"/>
                  </a:schemeClr>
                </a:solidFill>
              </a:rPr>
              <a:t>37℃</a:t>
            </a:r>
            <a:r>
              <a:rPr lang="zh-CN" altLang="en-US" smtClean="0">
                <a:solidFill>
                  <a:schemeClr val="bg1">
                    <a:lumMod val="65000"/>
                  </a:schemeClr>
                </a:solidFill>
              </a:rPr>
              <a:t>振荡培养过夜。（已完成）</a:t>
            </a:r>
            <a:endParaRPr lang="zh-CN" altLang="en-US" smtClean="0"/>
          </a:p>
          <a:p>
            <a:pPr marL="609600" indent="-609600" eaLnBrk="1" hangingPunct="1">
              <a:lnSpc>
                <a:spcPct val="120000"/>
              </a:lnSpc>
              <a:buFont typeface="+mj-ea"/>
              <a:buAutoNum type="circleNumDbPlain"/>
            </a:pPr>
            <a:r>
              <a:rPr lang="zh-CN" altLang="en-US" smtClean="0"/>
              <a:t>取</a:t>
            </a:r>
            <a:r>
              <a:rPr lang="en-US" altLang="zh-CN" smtClean="0">
                <a:solidFill>
                  <a:srgbClr val="FF0000"/>
                </a:solidFill>
              </a:rPr>
              <a:t>2</a:t>
            </a:r>
            <a:r>
              <a:rPr lang="zh-CN" altLang="en-US" smtClean="0">
                <a:solidFill>
                  <a:srgbClr val="FF0000"/>
                </a:solidFill>
              </a:rPr>
              <a:t>个</a:t>
            </a:r>
            <a:r>
              <a:rPr lang="zh-CN" altLang="en-US" smtClean="0"/>
              <a:t>微量离心管（</a:t>
            </a:r>
            <a:r>
              <a:rPr lang="en-US" altLang="zh-CN" smtClean="0"/>
              <a:t>EP</a:t>
            </a:r>
            <a:r>
              <a:rPr lang="zh-CN" altLang="en-US" smtClean="0"/>
              <a:t>管，</a:t>
            </a:r>
            <a:r>
              <a:rPr lang="zh-CN" altLang="en-US" smtClean="0">
                <a:solidFill>
                  <a:srgbClr val="FF0000"/>
                </a:solidFill>
              </a:rPr>
              <a:t>做好标记</a:t>
            </a:r>
            <a:r>
              <a:rPr lang="zh-CN" altLang="en-US" smtClean="0"/>
              <a:t>），分别加入</a:t>
            </a:r>
            <a:r>
              <a:rPr lang="en-US" altLang="zh-CN" smtClean="0"/>
              <a:t>1.5mL</a:t>
            </a:r>
            <a:r>
              <a:rPr lang="zh-CN" altLang="en-US" smtClean="0"/>
              <a:t>菌液。</a:t>
            </a:r>
            <a:endParaRPr lang="en-US" altLang="zh-CN" smtClean="0"/>
          </a:p>
          <a:p>
            <a:pPr marL="609600" indent="-609600" eaLnBrk="1" hangingPunct="1">
              <a:lnSpc>
                <a:spcPct val="120000"/>
              </a:lnSpc>
              <a:buFont typeface="+mj-ea"/>
              <a:buAutoNum type="circleNumDbPlain"/>
            </a:pPr>
            <a:endParaRPr lang="en-US" altLang="zh-CN" smtClean="0"/>
          </a:p>
          <a:p>
            <a:pPr marL="609600" indent="-609600" eaLnBrk="1" hangingPunct="1">
              <a:lnSpc>
                <a:spcPct val="120000"/>
              </a:lnSpc>
              <a:buFont typeface="+mj-ea"/>
              <a:buAutoNum type="circleNumDbPlain"/>
            </a:pPr>
            <a:endParaRPr lang="en-US" altLang="zh-CN" smtClean="0"/>
          </a:p>
          <a:p>
            <a:pPr marL="609600" indent="-609600" eaLnBrk="1" hangingPunct="1">
              <a:lnSpc>
                <a:spcPct val="120000"/>
              </a:lnSpc>
              <a:buFont typeface="+mj-ea"/>
              <a:buAutoNum type="circleNumDbPlain"/>
            </a:pPr>
            <a:r>
              <a:rPr lang="en-US" altLang="zh-CN" smtClean="0"/>
              <a:t>10000rpm</a:t>
            </a:r>
            <a:r>
              <a:rPr lang="zh-CN" altLang="en-US" smtClean="0"/>
              <a:t>离心</a:t>
            </a:r>
            <a:r>
              <a:rPr lang="en-US" altLang="zh-CN" smtClean="0"/>
              <a:t>1min</a:t>
            </a:r>
            <a:r>
              <a:rPr lang="zh-CN" altLang="en-US" smtClean="0"/>
              <a:t>，倒掉上清液。</a:t>
            </a:r>
            <a:endParaRPr lang="zh-CN" altLang="en-US" smtClean="0"/>
          </a:p>
          <a:p>
            <a:pPr marL="609600" indent="-609600" eaLnBrk="1" hangingPunct="1">
              <a:lnSpc>
                <a:spcPct val="120000"/>
              </a:lnSpc>
              <a:buFont typeface="+mj-ea"/>
              <a:buAutoNum type="circleNumDbPlain"/>
            </a:pPr>
            <a:r>
              <a:rPr lang="zh-CN" altLang="en-US" smtClean="0"/>
              <a:t>再次分别加入</a:t>
            </a:r>
            <a:r>
              <a:rPr lang="en-US" altLang="zh-CN" smtClean="0"/>
              <a:t>1.5mL</a:t>
            </a:r>
            <a:r>
              <a:rPr lang="zh-CN" altLang="en-US" smtClean="0"/>
              <a:t>菌液，重复以上步骤。</a:t>
            </a:r>
            <a:endParaRPr lang="en-US" altLang="zh-CN" smtClean="0"/>
          </a:p>
          <a:p>
            <a:pPr marL="609600" indent="-609600" eaLnBrk="1" hangingPunct="1">
              <a:lnSpc>
                <a:spcPct val="120000"/>
              </a:lnSpc>
              <a:buFontTx/>
              <a:buNone/>
            </a:pPr>
            <a:r>
              <a:rPr lang="zh-CN" altLang="en-US" smtClean="0"/>
              <a:t>       即共收集</a:t>
            </a:r>
            <a:r>
              <a:rPr lang="en-US" altLang="zh-CN" smtClean="0"/>
              <a:t>3mL × 2= </a:t>
            </a:r>
            <a:r>
              <a:rPr lang="en-US" altLang="zh-CN" smtClean="0">
                <a:solidFill>
                  <a:srgbClr val="FF0000"/>
                </a:solidFill>
              </a:rPr>
              <a:t>6 mL</a:t>
            </a:r>
            <a:r>
              <a:rPr lang="zh-CN" altLang="en-US" smtClean="0"/>
              <a:t>菌液中的菌体。</a:t>
            </a:r>
            <a:endParaRPr lang="zh-CN" altLang="en-US" smtClean="0"/>
          </a:p>
        </p:txBody>
      </p:sp>
      <p:sp>
        <p:nvSpPr>
          <p:cNvPr id="66565" name="矩形 4"/>
          <p:cNvSpPr>
            <a:spLocks noChangeArrowheads="1"/>
          </p:cNvSpPr>
          <p:nvPr/>
        </p:nvSpPr>
        <p:spPr bwMode="auto">
          <a:xfrm>
            <a:off x="1295400" y="3505200"/>
            <a:ext cx="4545330" cy="10147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127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000" b="1">
                <a:solidFill>
                  <a:srgbClr val="FF0000"/>
                </a:solidFill>
                <a:latin typeface="微软雅黑" panose="020B0503020204020204" pitchFamily="34" charset="-122"/>
                <a:ea typeface="微软雅黑" panose="020B0503020204020204" pitchFamily="34" charset="-122"/>
              </a:rPr>
              <a:t>学生</a:t>
            </a:r>
            <a:r>
              <a:rPr lang="en-US" altLang="zh-CN" sz="2000" b="1">
                <a:solidFill>
                  <a:srgbClr val="FF0000"/>
                </a:solidFill>
                <a:latin typeface="微软雅黑" panose="020B0503020204020204" pitchFamily="34" charset="-122"/>
                <a:ea typeface="微软雅黑" panose="020B0503020204020204" pitchFamily="34" charset="-122"/>
              </a:rPr>
              <a:t>A1/B1</a:t>
            </a:r>
            <a:r>
              <a:rPr lang="zh-CN" altLang="en-US" sz="2000" b="1">
                <a:solidFill>
                  <a:srgbClr val="FF0000"/>
                </a:solidFill>
                <a:latin typeface="微软雅黑" panose="020B0503020204020204" pitchFamily="34" charset="-122"/>
                <a:ea typeface="微软雅黑" panose="020B0503020204020204" pitchFamily="34" charset="-122"/>
              </a:rPr>
              <a:t>：</a:t>
            </a:r>
            <a:r>
              <a:rPr lang="en-US" altLang="zh-CN" sz="2000" b="1">
                <a:solidFill>
                  <a:srgbClr val="FF0000"/>
                </a:solidFill>
                <a:latin typeface="微软雅黑" panose="020B0503020204020204" pitchFamily="34" charset="-122"/>
                <a:ea typeface="微软雅黑" panose="020B0503020204020204" pitchFamily="34" charset="-122"/>
              </a:rPr>
              <a:t>pET-28a–DH5</a:t>
            </a:r>
            <a:r>
              <a:rPr lang="el-GR" altLang="zh-CN" sz="2000" b="1">
                <a:solidFill>
                  <a:srgbClr val="FF0000"/>
                </a:solidFill>
                <a:latin typeface="微软雅黑" panose="020B0503020204020204" pitchFamily="34" charset="-122"/>
                <a:ea typeface="微软雅黑" panose="020B0503020204020204" pitchFamily="34" charset="-122"/>
              </a:rPr>
              <a:t>α</a:t>
            </a:r>
            <a:endParaRPr lang="en-US" altLang="zh-CN" sz="2000" b="1">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2000" b="1">
                <a:solidFill>
                  <a:srgbClr val="FF0000"/>
                </a:solidFill>
                <a:latin typeface="微软雅黑" panose="020B0503020204020204" pitchFamily="34" charset="-122"/>
                <a:ea typeface="微软雅黑" panose="020B0503020204020204" pitchFamily="34" charset="-122"/>
              </a:rPr>
              <a:t>学生</a:t>
            </a:r>
            <a:r>
              <a:rPr lang="en-US" altLang="zh-CN" sz="2000" b="1">
                <a:solidFill>
                  <a:srgbClr val="FF0000"/>
                </a:solidFill>
                <a:latin typeface="微软雅黑" panose="020B0503020204020204" pitchFamily="34" charset="-122"/>
                <a:ea typeface="微软雅黑" panose="020B0503020204020204" pitchFamily="34" charset="-122"/>
              </a:rPr>
              <a:t>A2/B2</a:t>
            </a:r>
            <a:r>
              <a:rPr lang="zh-CN" altLang="en-US" sz="2000" b="1">
                <a:solidFill>
                  <a:srgbClr val="FF0000"/>
                </a:solidFill>
                <a:latin typeface="微软雅黑" panose="020B0503020204020204" pitchFamily="34" charset="-122"/>
                <a:ea typeface="微软雅黑" panose="020B0503020204020204" pitchFamily="34" charset="-122"/>
              </a:rPr>
              <a:t>：</a:t>
            </a:r>
            <a:r>
              <a:rPr lang="en-US" altLang="zh-CN" sz="2000" b="1">
                <a:solidFill>
                  <a:srgbClr val="FF0000"/>
                </a:solidFill>
                <a:latin typeface="微软雅黑" panose="020B0503020204020204" pitchFamily="34" charset="-122"/>
                <a:ea typeface="微软雅黑" panose="020B0503020204020204" pitchFamily="34" charset="-122"/>
              </a:rPr>
              <a:t>pEGFP-N3 –DH5</a:t>
            </a:r>
            <a:r>
              <a:rPr lang="el-GR" altLang="zh-CN" sz="2000" b="1">
                <a:solidFill>
                  <a:srgbClr val="FF0000"/>
                </a:solidFill>
                <a:latin typeface="微软雅黑" panose="020B0503020204020204" pitchFamily="34" charset="-122"/>
                <a:ea typeface="微软雅黑" panose="020B0503020204020204" pitchFamily="34" charset="-122"/>
              </a:rPr>
              <a:t>α</a:t>
            </a:r>
            <a:endParaRPr lang="el-GR" altLang="zh-CN" sz="2000" b="1">
              <a:solidFill>
                <a:srgbClr val="FF0000"/>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FULL_TEXT_BEAUTIFY_COPY_ID" val="3074"/>
</p:tagLst>
</file>

<file path=ppt/tags/tag10.xml><?xml version="1.0" encoding="utf-8"?>
<p:tagLst xmlns:p="http://schemas.openxmlformats.org/presentationml/2006/main">
  <p:tag name="KSO_WM_FULL_TEXT_BEAUTIFY_COPY_ID" val="4099"/>
</p:tagLst>
</file>

<file path=ppt/tags/tag100.xml><?xml version="1.0" encoding="utf-8"?>
<p:tagLst xmlns:p="http://schemas.openxmlformats.org/presentationml/2006/main">
  <p:tag name="KSO_WM_FULL_TEXT_BEAUTIFY_COPY_ID" val="58406"/>
</p:tagLst>
</file>

<file path=ppt/tags/tag101.xml><?xml version="1.0" encoding="utf-8"?>
<p:tagLst xmlns:p="http://schemas.openxmlformats.org/presentationml/2006/main">
  <p:tag name="KSO_WM_FULL_TEXT_BEAUTIFY_COPY_ID" val="58407"/>
</p:tagLst>
</file>

<file path=ppt/tags/tag102.xml><?xml version="1.0" encoding="utf-8"?>
<p:tagLst xmlns:p="http://schemas.openxmlformats.org/presentationml/2006/main">
  <p:tag name="KSO_WM_FULL_TEXT_BEAUTIFY_COPY_ID" val="58408"/>
</p:tagLst>
</file>

<file path=ppt/tags/tag103.xml><?xml version="1.0" encoding="utf-8"?>
<p:tagLst xmlns:p="http://schemas.openxmlformats.org/presentationml/2006/main">
  <p:tag name="KSO_WM_FULL_TEXT_BEAUTIFY_COPY_ID" val="58409"/>
</p:tagLst>
</file>

<file path=ppt/tags/tag104.xml><?xml version="1.0" encoding="utf-8"?>
<p:tagLst xmlns:p="http://schemas.openxmlformats.org/presentationml/2006/main">
  <p:tag name="KSO_WM_FULL_TEXT_BEAUTIFY_COPY_ID" val="58410"/>
</p:tagLst>
</file>

<file path=ppt/tags/tag105.xml><?xml version="1.0" encoding="utf-8"?>
<p:tagLst xmlns:p="http://schemas.openxmlformats.org/presentationml/2006/main">
  <p:tag name="KSO_WM_FULL_TEXT_BEAUTIFY_COPY_ID" val="58411"/>
</p:tagLst>
</file>

<file path=ppt/tags/tag106.xml><?xml version="1.0" encoding="utf-8"?>
<p:tagLst xmlns:p="http://schemas.openxmlformats.org/presentationml/2006/main">
  <p:tag name="KSO_WM_FULL_TEXT_BEAUTIFY_COPY_ID" val="58388"/>
</p:tagLst>
</file>

<file path=ppt/tags/tag107.xml><?xml version="1.0" encoding="utf-8"?>
<p:tagLst xmlns:p="http://schemas.openxmlformats.org/presentationml/2006/main">
  <p:tag name="KSO_WM_FULL_TEXT_BEAUTIFY_COPY_ID" val="58389"/>
</p:tagLst>
</file>

<file path=ppt/tags/tag108.xml><?xml version="1.0" encoding="utf-8"?>
<p:tagLst xmlns:p="http://schemas.openxmlformats.org/presentationml/2006/main">
  <p:tag name="KSO_WM_FULL_TEXT_BEAUTIFY_COPY_ID" val="58390"/>
</p:tagLst>
</file>

<file path=ppt/tags/tag109.xml><?xml version="1.0" encoding="utf-8"?>
<p:tagLst xmlns:p="http://schemas.openxmlformats.org/presentationml/2006/main">
  <p:tag name="KSO_WM_FULL_TEXT_BEAUTIFY_COPY_ID" val="58391"/>
</p:tagLst>
</file>

<file path=ppt/tags/tag11.xml><?xml version="1.0" encoding="utf-8"?>
<p:tagLst xmlns:p="http://schemas.openxmlformats.org/presentationml/2006/main">
  <p:tag name="KSO_WM_FULL_TEXT_BEAUTIFY_COPY_ID" val="5129"/>
</p:tagLst>
</file>

<file path=ppt/tags/tag110.xml><?xml version="1.0" encoding="utf-8"?>
<p:tagLst xmlns:p="http://schemas.openxmlformats.org/presentationml/2006/main">
  <p:tag name="KSO_WM_FULL_TEXT_BEAUTIFY_COPY_ID" val="58392"/>
</p:tagLst>
</file>

<file path=ppt/tags/tag111.xml><?xml version="1.0" encoding="utf-8"?>
<p:tagLst xmlns:p="http://schemas.openxmlformats.org/presentationml/2006/main">
  <p:tag name="KSO_WM_FULL_TEXT_BEAUTIFY_COPY_ID" val="58393"/>
</p:tagLst>
</file>

<file path=ppt/tags/tag112.xml><?xml version="1.0" encoding="utf-8"?>
<p:tagLst xmlns:p="http://schemas.openxmlformats.org/presentationml/2006/main">
  <p:tag name="KSO_WM_FULL_TEXT_BEAUTIFY_COPY_ID" val="58394"/>
</p:tagLst>
</file>

<file path=ppt/tags/tag113.xml><?xml version="1.0" encoding="utf-8"?>
<p:tagLst xmlns:p="http://schemas.openxmlformats.org/presentationml/2006/main">
  <p:tag name="KSO_WM_FULL_TEXT_BEAUTIFY_COPY_ID" val="58395"/>
</p:tagLst>
</file>

<file path=ppt/tags/tag114.xml><?xml version="1.0" encoding="utf-8"?>
<p:tagLst xmlns:p="http://schemas.openxmlformats.org/presentationml/2006/main">
  <p:tag name="KSO_WM_FULL_TEXT_BEAUTIFY_COPY_ID" val="58396"/>
</p:tagLst>
</file>

<file path=ppt/tags/tag115.xml><?xml version="1.0" encoding="utf-8"?>
<p:tagLst xmlns:p="http://schemas.openxmlformats.org/presentationml/2006/main">
  <p:tag name="KSO_WM_FULL_TEXT_BEAUTIFY_COPY_ID" val="58397"/>
</p:tagLst>
</file>

<file path=ppt/tags/tag116.xml><?xml version="1.0" encoding="utf-8"?>
<p:tagLst xmlns:p="http://schemas.openxmlformats.org/presentationml/2006/main">
  <p:tag name="KSO_WM_FULL_TEXT_BEAUTIFY_COPY_ID" val="58398"/>
</p:tagLst>
</file>

<file path=ppt/tags/tag117.xml><?xml version="1.0" encoding="utf-8"?>
<p:tagLst xmlns:p="http://schemas.openxmlformats.org/presentationml/2006/main">
  <p:tag name="KSO_WM_FULL_TEXT_BEAUTIFY_COPY_ID" val="58399"/>
</p:tagLst>
</file>

<file path=ppt/tags/tag118.xml><?xml version="1.0" encoding="utf-8"?>
<p:tagLst xmlns:p="http://schemas.openxmlformats.org/presentationml/2006/main">
  <p:tag name="KSO_WM_FULL_TEXT_BEAUTIFY_COPY_ID" val="58382"/>
</p:tagLst>
</file>

<file path=ppt/tags/tag119.xml><?xml version="1.0" encoding="utf-8"?>
<p:tagLst xmlns:p="http://schemas.openxmlformats.org/presentationml/2006/main">
  <p:tag name="KSO_WM_FULL_TEXT_BEAUTIFY_COPY_ID" val="58383"/>
  <p:tag name="KSO_WM_UNIT_PLACING_PICTURE_USER_VIEWPORT" val="{&quot;height&quot;:3360,&quot;width&quot;:4920}"/>
</p:tagLst>
</file>

<file path=ppt/tags/tag12.xml><?xml version="1.0" encoding="utf-8"?>
<p:tagLst xmlns:p="http://schemas.openxmlformats.org/presentationml/2006/main">
  <p:tag name="KSO_WM_FULL_TEXT_BEAUTIFY_COPY_ID" val="49157"/>
</p:tagLst>
</file>

<file path=ppt/tags/tag120.xml><?xml version="1.0" encoding="utf-8"?>
<p:tagLst xmlns:p="http://schemas.openxmlformats.org/presentationml/2006/main">
  <p:tag name="KSO_WM_FULL_TEXT_BEAUTIFY_COPY_ID" val="58384"/>
</p:tagLst>
</file>

<file path=ppt/tags/tag121.xml><?xml version="1.0" encoding="utf-8"?>
<p:tagLst xmlns:p="http://schemas.openxmlformats.org/presentationml/2006/main">
  <p:tag name="KSO_WM_FULL_TEXT_BEAUTIFY_COPY_ID" val="58385"/>
</p:tagLst>
</file>

<file path=ppt/tags/tag122.xml><?xml version="1.0" encoding="utf-8"?>
<p:tagLst xmlns:p="http://schemas.openxmlformats.org/presentationml/2006/main">
  <p:tag name="KSO_WM_FULL_TEXT_BEAUTIFY_COPY_ID" val="58386"/>
</p:tagLst>
</file>

<file path=ppt/tags/tag123.xml><?xml version="1.0" encoding="utf-8"?>
<p:tagLst xmlns:p="http://schemas.openxmlformats.org/presentationml/2006/main">
  <p:tag name="KSO_WM_FULL_TEXT_BEAUTIFY_COPY_ID" val="58387"/>
  <p:tag name="KSO_WM_UNIT_PLACING_PICTURE_USER_VIEWPORT" val="{&quot;height&quot;:3000,&quot;width&quot;:4320}"/>
</p:tagLst>
</file>

<file path=ppt/tags/tag124.xml><?xml version="1.0" encoding="utf-8"?>
<p:tagLst xmlns:p="http://schemas.openxmlformats.org/presentationml/2006/main">
  <p:tag name="KSO_WM_FULL_TEXT_BEAUTIFY_COPY_ID" val="150995217"/>
</p:tagLst>
</file>

<file path=ppt/tags/tag125.xml><?xml version="1.0" encoding="utf-8"?>
<p:tagLst xmlns:p="http://schemas.openxmlformats.org/presentationml/2006/main">
  <p:tag name="KSO_WM_FULL_TEXT_BEAUTIFY_COPY_ID" val="59394"/>
</p:tagLst>
</file>

<file path=ppt/tags/tag126.xml><?xml version="1.0" encoding="utf-8"?>
<p:tagLst xmlns:p="http://schemas.openxmlformats.org/presentationml/2006/main">
  <p:tag name="KSO_WM_FULL_TEXT_BEAUTIFY_COPY_ID" val="49157"/>
</p:tagLst>
</file>

<file path=ppt/tags/tag127.xml><?xml version="1.0" encoding="utf-8"?>
<p:tagLst xmlns:p="http://schemas.openxmlformats.org/presentationml/2006/main">
  <p:tag name="KSO_WM_FULL_TEXT_BEAUTIFY_COPY_ID" val="150995307"/>
</p:tagLst>
</file>

<file path=ppt/tags/tag128.xml><?xml version="1.0" encoding="utf-8"?>
<p:tagLst xmlns:p="http://schemas.openxmlformats.org/presentationml/2006/main">
  <p:tag name="KSO_WM_FULL_TEXT_BEAUTIFY_COPY_ID" val="33797"/>
</p:tagLst>
</file>

<file path=ppt/tags/tag129.xml><?xml version="1.0" encoding="utf-8"?>
<p:tagLst xmlns:p="http://schemas.openxmlformats.org/presentationml/2006/main">
  <p:tag name="KSO_WM_FULL_TEXT_BEAUTIFY_COPY_ID" val="74754"/>
  <p:tag name="KSO_WM_UNIT_PLACING_PICTURE_USER_VIEWPORT" val="{&quot;height&quot;:7180,&quot;width&quot;:7180}"/>
</p:tagLst>
</file>

<file path=ppt/tags/tag13.xml><?xml version="1.0" encoding="utf-8"?>
<p:tagLst xmlns:p="http://schemas.openxmlformats.org/presentationml/2006/main">
  <p:tag name="KSO_WM_FULL_TEXT_BEAUTIFY_COPY_ID" val="150995201"/>
</p:tagLst>
</file>

<file path=ppt/tags/tag130.xml><?xml version="1.0" encoding="utf-8"?>
<p:tagLst xmlns:p="http://schemas.openxmlformats.org/presentationml/2006/main">
  <p:tag name="KSO_WM_FULL_TEXT_BEAUTIFY_COPY_ID" val="74755"/>
</p:tagLst>
</file>

<file path=ppt/tags/tag131.xml><?xml version="1.0" encoding="utf-8"?>
<p:tagLst xmlns:p="http://schemas.openxmlformats.org/presentationml/2006/main">
  <p:tag name="KSO_WM_FULL_TEXT_BEAUTIFY_COPY_ID" val="74756"/>
  <p:tag name="KSO_WM_UNIT_PLACING_PICTURE_USER_VIEWPORT" val="{&quot;height&quot;:4560,&quot;width&quot;:4680}"/>
</p:tagLst>
</file>

<file path=ppt/tags/tag132.xml><?xml version="1.0" encoding="utf-8"?>
<p:tagLst xmlns:p="http://schemas.openxmlformats.org/presentationml/2006/main">
  <p:tag name="KSO_WM_FULL_TEXT_BEAUTIFY_COPY_ID" val="150995231"/>
</p:tagLst>
</file>

<file path=ppt/tags/tag133.xml><?xml version="1.0" encoding="utf-8"?>
<p:tagLst xmlns:p="http://schemas.openxmlformats.org/presentationml/2006/main">
  <p:tag name="KSO_WM_FULL_TEXT_BEAUTIFY_COPY_ID" val="63490"/>
</p:tagLst>
</file>

<file path=ppt/tags/tag134.xml><?xml version="1.0" encoding="utf-8"?>
<p:tagLst xmlns:p="http://schemas.openxmlformats.org/presentationml/2006/main">
  <p:tag name="KSO_WM_FULL_TEXT_BEAUTIFY_COPY_ID" val="63491"/>
</p:tagLst>
</file>

<file path=ppt/tags/tag135.xml><?xml version="1.0" encoding="utf-8"?>
<p:tagLst xmlns:p="http://schemas.openxmlformats.org/presentationml/2006/main">
  <p:tag name="KSO_WM_FULL_TEXT_BEAUTIFY_COPY_ID" val="63492"/>
</p:tagLst>
</file>

<file path=ppt/tags/tag136.xml><?xml version="1.0" encoding="utf-8"?>
<p:tagLst xmlns:p="http://schemas.openxmlformats.org/presentationml/2006/main">
  <p:tag name="KSO_WM_FULL_TEXT_BEAUTIFY_COPY_ID" val="150995290"/>
</p:tagLst>
</file>

<file path=ppt/tags/tag137.xml><?xml version="1.0" encoding="utf-8"?>
<p:tagLst xmlns:p="http://schemas.openxmlformats.org/presentationml/2006/main">
  <p:tag name="KSO_WM_FULL_TEXT_BEAUTIFY_COPY_ID" val="527364"/>
</p:tagLst>
</file>

<file path=ppt/tags/tag138.xml><?xml version="1.0" encoding="utf-8"?>
<p:tagLst xmlns:p="http://schemas.openxmlformats.org/presentationml/2006/main">
  <p:tag name="KSO_WM_FULL_TEXT_BEAUTIFY_COPY_ID" val="527365"/>
</p:tagLst>
</file>

<file path=ppt/tags/tag139.xml><?xml version="1.0" encoding="utf-8"?>
<p:tagLst xmlns:p="http://schemas.openxmlformats.org/presentationml/2006/main">
  <p:tag name="KSO_WM_FULL_TEXT_BEAUTIFY_COPY_ID" val="527366"/>
</p:tagLst>
</file>

<file path=ppt/tags/tag14.xml><?xml version="1.0" encoding="utf-8"?>
<p:tagLst xmlns:p="http://schemas.openxmlformats.org/presentationml/2006/main">
  <p:tag name="KSO_WM_FULL_TEXT_BEAUTIFY_COPY_ID" val="23554"/>
</p:tagLst>
</file>

<file path=ppt/tags/tag140.xml><?xml version="1.0" encoding="utf-8"?>
<p:tagLst xmlns:p="http://schemas.openxmlformats.org/presentationml/2006/main">
  <p:tag name="KSO_WM_FULL_TEXT_BEAUTIFY_COPY_ID" val="527367"/>
</p:tagLst>
</file>

<file path=ppt/tags/tag141.xml><?xml version="1.0" encoding="utf-8"?>
<p:tagLst xmlns:p="http://schemas.openxmlformats.org/presentationml/2006/main">
  <p:tag name="KSO_WM_FULL_TEXT_BEAUTIFY_COPY_ID" val="527368"/>
</p:tagLst>
</file>

<file path=ppt/tags/tag142.xml><?xml version="1.0" encoding="utf-8"?>
<p:tagLst xmlns:p="http://schemas.openxmlformats.org/presentationml/2006/main">
  <p:tag name="KSO_WM_FULL_TEXT_BEAUTIFY_COPY_ID" val="527369"/>
</p:tagLst>
</file>

<file path=ppt/tags/tag143.xml><?xml version="1.0" encoding="utf-8"?>
<p:tagLst xmlns:p="http://schemas.openxmlformats.org/presentationml/2006/main">
  <p:tag name="KSO_WM_FULL_TEXT_BEAUTIFY_COPY_ID" val="527370"/>
</p:tagLst>
</file>

<file path=ppt/tags/tag144.xml><?xml version="1.0" encoding="utf-8"?>
<p:tagLst xmlns:p="http://schemas.openxmlformats.org/presentationml/2006/main">
  <p:tag name="KSO_WM_FULL_TEXT_BEAUTIFY_COPY_ID" val="527371"/>
</p:tagLst>
</file>

<file path=ppt/tags/tag145.xml><?xml version="1.0" encoding="utf-8"?>
<p:tagLst xmlns:p="http://schemas.openxmlformats.org/presentationml/2006/main">
  <p:tag name="KSO_WM_FULL_TEXT_BEAUTIFY_COPY_ID" val="527372"/>
</p:tagLst>
</file>

<file path=ppt/tags/tag146.xml><?xml version="1.0" encoding="utf-8"?>
<p:tagLst xmlns:p="http://schemas.openxmlformats.org/presentationml/2006/main">
  <p:tag name="KSO_WM_FULL_TEXT_BEAUTIFY_COPY_ID" val="81932"/>
</p:tagLst>
</file>

<file path=ppt/tags/tag147.xml><?xml version="1.0" encoding="utf-8"?>
<p:tagLst xmlns:p="http://schemas.openxmlformats.org/presentationml/2006/main">
  <p:tag name="KSO_WM_FULL_TEXT_BEAUTIFY_COPY_ID" val="81933"/>
</p:tagLst>
</file>

<file path=ppt/tags/tag148.xml><?xml version="1.0" encoding="utf-8"?>
<p:tagLst xmlns:p="http://schemas.openxmlformats.org/presentationml/2006/main">
  <p:tag name="KSO_WM_FULL_TEXT_BEAUTIFY_COPY_ID" val="81934"/>
</p:tagLst>
</file>

<file path=ppt/tags/tag149.xml><?xml version="1.0" encoding="utf-8"?>
<p:tagLst xmlns:p="http://schemas.openxmlformats.org/presentationml/2006/main">
  <p:tag name="KSO_WM_FULL_TEXT_BEAUTIFY_COPY_ID" val="81935"/>
</p:tagLst>
</file>

<file path=ppt/tags/tag15.xml><?xml version="1.0" encoding="utf-8"?>
<p:tagLst xmlns:p="http://schemas.openxmlformats.org/presentationml/2006/main">
  <p:tag name="KSO_WM_FULL_TEXT_BEAUTIFY_COPY_ID" val="29698"/>
</p:tagLst>
</file>

<file path=ppt/tags/tag150.xml><?xml version="1.0" encoding="utf-8"?>
<p:tagLst xmlns:p="http://schemas.openxmlformats.org/presentationml/2006/main">
  <p:tag name="KSO_WM_FULL_TEXT_BEAUTIFY_COPY_ID" val="81936"/>
</p:tagLst>
</file>

<file path=ppt/tags/tag151.xml><?xml version="1.0" encoding="utf-8"?>
<p:tagLst xmlns:p="http://schemas.openxmlformats.org/presentationml/2006/main">
  <p:tag name="KSO_WM_FULL_TEXT_BEAUTIFY_COPY_ID" val="81937"/>
</p:tagLst>
</file>

<file path=ppt/tags/tag152.xml><?xml version="1.0" encoding="utf-8"?>
<p:tagLst xmlns:p="http://schemas.openxmlformats.org/presentationml/2006/main">
  <p:tag name="KSO_WM_FULL_TEXT_BEAUTIFY_COPY_ID" val="81938"/>
</p:tagLst>
</file>

<file path=ppt/tags/tag153.xml><?xml version="1.0" encoding="utf-8"?>
<p:tagLst xmlns:p="http://schemas.openxmlformats.org/presentationml/2006/main">
  <p:tag name="KSO_WM_FULL_TEXT_BEAUTIFY_COPY_ID" val="81939"/>
</p:tagLst>
</file>

<file path=ppt/tags/tag154.xml><?xml version="1.0" encoding="utf-8"?>
<p:tagLst xmlns:p="http://schemas.openxmlformats.org/presentationml/2006/main">
  <p:tag name="KSO_WM_FULL_TEXT_BEAUTIFY_COPY_ID" val="527381"/>
</p:tagLst>
</file>

<file path=ppt/tags/tag155.xml><?xml version="1.0" encoding="utf-8"?>
<p:tagLst xmlns:p="http://schemas.openxmlformats.org/presentationml/2006/main">
  <p:tag name="KSO_WM_FULL_TEXT_BEAUTIFY_COPY_ID" val="81941"/>
</p:tagLst>
</file>

<file path=ppt/tags/tag156.xml><?xml version="1.0" encoding="utf-8"?>
<p:tagLst xmlns:p="http://schemas.openxmlformats.org/presentationml/2006/main">
  <p:tag name="KSO_WM_FULL_TEXT_BEAUTIFY_COPY_ID" val="527383"/>
</p:tagLst>
</file>

<file path=ppt/tags/tag157.xml><?xml version="1.0" encoding="utf-8"?>
<p:tagLst xmlns:p="http://schemas.openxmlformats.org/presentationml/2006/main">
  <p:tag name="KSO_WM_FULL_TEXT_BEAUTIFY_COPY_ID" val="81943"/>
</p:tagLst>
</file>

<file path=ppt/tags/tag158.xml><?xml version="1.0" encoding="utf-8"?>
<p:tagLst xmlns:p="http://schemas.openxmlformats.org/presentationml/2006/main">
  <p:tag name="KSO_WM_FULL_TEXT_BEAUTIFY_COPY_ID" val="527385"/>
</p:tagLst>
</file>

<file path=ppt/tags/tag159.xml><?xml version="1.0" encoding="utf-8"?>
<p:tagLst xmlns:p="http://schemas.openxmlformats.org/presentationml/2006/main">
  <p:tag name="KSO_WM_FULL_TEXT_BEAUTIFY_COPY_ID" val="81945"/>
</p:tagLst>
</file>

<file path=ppt/tags/tag16.xml><?xml version="1.0" encoding="utf-8"?>
<p:tagLst xmlns:p="http://schemas.openxmlformats.org/presentationml/2006/main">
  <p:tag name="KSO_WM_FULL_TEXT_BEAUTIFY_COPY_ID" val="49157"/>
</p:tagLst>
</file>

<file path=ppt/tags/tag160.xml><?xml version="1.0" encoding="utf-8"?>
<p:tagLst xmlns:p="http://schemas.openxmlformats.org/presentationml/2006/main">
  <p:tag name="KSO_WM_FULL_TEXT_BEAUTIFY_COPY_ID" val="527387"/>
</p:tagLst>
</file>

<file path=ppt/tags/tag161.xml><?xml version="1.0" encoding="utf-8"?>
<p:tagLst xmlns:p="http://schemas.openxmlformats.org/presentationml/2006/main">
  <p:tag name="KSO_WM_FULL_TEXT_BEAUTIFY_COPY_ID" val="81947"/>
</p:tagLst>
</file>

<file path=ppt/tags/tag162.xml><?xml version="1.0" encoding="utf-8"?>
<p:tagLst xmlns:p="http://schemas.openxmlformats.org/presentationml/2006/main">
  <p:tag name="KSO_WM_FULL_TEXT_BEAUTIFY_COPY_ID" val="527389"/>
</p:tagLst>
</file>

<file path=ppt/tags/tag163.xml><?xml version="1.0" encoding="utf-8"?>
<p:tagLst xmlns:p="http://schemas.openxmlformats.org/presentationml/2006/main">
  <p:tag name="KSO_WM_FULL_TEXT_BEAUTIFY_COPY_ID" val="150995302"/>
</p:tagLst>
</file>

<file path=ppt/tags/tag164.xml><?xml version="1.0" encoding="utf-8"?>
<p:tagLst xmlns:p="http://schemas.openxmlformats.org/presentationml/2006/main">
  <p:tag name="KSO_WM_FULL_TEXT_BEAUTIFY_COPY_ID" val="52226"/>
</p:tagLst>
</file>

<file path=ppt/tags/tag165.xml><?xml version="1.0" encoding="utf-8"?>
<p:tagLst xmlns:p="http://schemas.openxmlformats.org/presentationml/2006/main">
  <p:tag name="KSO_WM_FULL_TEXT_BEAUTIFY_COPY_ID" val="6"/>
</p:tagLst>
</file>

<file path=ppt/tags/tag166.xml><?xml version="1.0" encoding="utf-8"?>
<p:tagLst xmlns:p="http://schemas.openxmlformats.org/presentationml/2006/main">
  <p:tag name="KSO_WM_FULL_TEXT_BEAUTIFY_COPY_ID" val="52230"/>
</p:tagLst>
</file>

<file path=ppt/tags/tag167.xml><?xml version="1.0" encoding="utf-8"?>
<p:tagLst xmlns:p="http://schemas.openxmlformats.org/presentationml/2006/main">
  <p:tag name="KSO_WM_FULL_TEXT_BEAUTIFY_COPY_ID" val="150995489"/>
</p:tagLst>
</file>

<file path=ppt/tags/tag168.xml><?xml version="1.0" encoding="utf-8"?>
<p:tagLst xmlns:p="http://schemas.openxmlformats.org/presentationml/2006/main">
  <p:tag name="KSO_WM_FULL_TEXT_BEAUTIFY_COPY_ID" val="54274"/>
</p:tagLst>
</file>

<file path=ppt/tags/tag169.xml><?xml version="1.0" encoding="utf-8"?>
<p:tagLst xmlns:p="http://schemas.openxmlformats.org/presentationml/2006/main">
  <p:tag name="KSO_WM_FULL_TEXT_BEAUTIFY_COPY_ID" val="8"/>
</p:tagLst>
</file>

<file path=ppt/tags/tag17.xml><?xml version="1.0" encoding="utf-8"?>
<p:tagLst xmlns:p="http://schemas.openxmlformats.org/presentationml/2006/main">
  <p:tag name="KSO_WM_FULL_TEXT_BEAUTIFY_COPY_ID" val="150995483"/>
</p:tagLst>
</file>

<file path=ppt/tags/tag170.xml><?xml version="1.0" encoding="utf-8"?>
<p:tagLst xmlns:p="http://schemas.openxmlformats.org/presentationml/2006/main">
  <p:tag name="KSO_WM_FULL_TEXT_BEAUTIFY_COPY_ID" val="6"/>
</p:tagLst>
</file>

<file path=ppt/tags/tag171.xml><?xml version="1.0" encoding="utf-8"?>
<p:tagLst xmlns:p="http://schemas.openxmlformats.org/presentationml/2006/main">
  <p:tag name="KSO_WM_FULL_TEXT_BEAUTIFY_COPY_ID" val="9"/>
</p:tagLst>
</file>

<file path=ppt/tags/tag172.xml><?xml version="1.0" encoding="utf-8"?>
<p:tagLst xmlns:p="http://schemas.openxmlformats.org/presentationml/2006/main">
  <p:tag name="KSO_WM_FULL_TEXT_BEAUTIFY_COPY_ID" val="150995490"/>
</p:tagLst>
</file>

<file path=ppt/tags/tag173.xml><?xml version="1.0" encoding="utf-8"?>
<p:tagLst xmlns:p="http://schemas.openxmlformats.org/presentationml/2006/main">
  <p:tag name="KSO_WM_FULL_TEXT_BEAUTIFY_COPY_ID" val="57346"/>
</p:tagLst>
</file>

<file path=ppt/tags/tag174.xml><?xml version="1.0" encoding="utf-8"?>
<p:tagLst xmlns:p="http://schemas.openxmlformats.org/presentationml/2006/main">
  <p:tag name="KSO_WM_FULL_TEXT_BEAUTIFY_COPY_ID" val="57347"/>
</p:tagLst>
</file>

<file path=ppt/tags/tag175.xml><?xml version="1.0" encoding="utf-8"?>
<p:tagLst xmlns:p="http://schemas.openxmlformats.org/presentationml/2006/main">
  <p:tag name="KSO_WM_FULL_TEXT_BEAUTIFY_COPY_ID" val="57350"/>
</p:tagLst>
</file>

<file path=ppt/tags/tag176.xml><?xml version="1.0" encoding="utf-8"?>
<p:tagLst xmlns:p="http://schemas.openxmlformats.org/presentationml/2006/main">
  <p:tag name="KSO_WM_FULL_TEXT_BEAUTIFY_COPY_ID" val="57351"/>
</p:tagLst>
</file>

<file path=ppt/tags/tag177.xml><?xml version="1.0" encoding="utf-8"?>
<p:tagLst xmlns:p="http://schemas.openxmlformats.org/presentationml/2006/main">
  <p:tag name="KSO_WM_FULL_TEXT_BEAUTIFY_COPY_ID" val="150995491"/>
</p:tagLst>
</file>

<file path=ppt/tags/tag178.xml><?xml version="1.0" encoding="utf-8"?>
<p:tagLst xmlns:p="http://schemas.openxmlformats.org/presentationml/2006/main">
  <p:tag name="KSO_WM_FULL_TEXT_BEAUTIFY_COPY_ID" val="71683"/>
  <p:tag name="KSO_WM_UNIT_PLACING_PICTURE_USER_VIEWPORT" val="{&quot;height&quot;:8760,&quot;width&quot;:8640}"/>
</p:tagLst>
</file>

<file path=ppt/tags/tag179.xml><?xml version="1.0" encoding="utf-8"?>
<p:tagLst xmlns:p="http://schemas.openxmlformats.org/presentationml/2006/main">
  <p:tag name="KSO_WM_FULL_TEXT_BEAUTIFY_COPY_ID" val="12296"/>
</p:tagLst>
</file>

<file path=ppt/tags/tag18.xml><?xml version="1.0" encoding="utf-8"?>
<p:tagLst xmlns:p="http://schemas.openxmlformats.org/presentationml/2006/main">
  <p:tag name="KSO_WM_FULL_TEXT_BEAUTIFY_COPY_ID" val="49157"/>
</p:tagLst>
</file>

<file path=ppt/tags/tag180.xml><?xml version="1.0" encoding="utf-8"?>
<p:tagLst xmlns:p="http://schemas.openxmlformats.org/presentationml/2006/main">
  <p:tag name="KSO_WM_FULL_TEXT_BEAUTIFY_COPY_ID" val="150995298"/>
</p:tagLst>
</file>

<file path=ppt/tags/tag181.xml><?xml version="1.0" encoding="utf-8"?>
<p:tagLst xmlns:p="http://schemas.openxmlformats.org/presentationml/2006/main">
  <p:tag name="KSO_WM_FULL_TEXT_BEAUTIFY_COPY_ID" val="72706"/>
  <p:tag name="KSO_WM_UNIT_PLACING_PICTURE_USER_VIEWPORT" val="{&quot;height&quot;:7920,&quot;width&quot;:14400}"/>
</p:tagLst>
</file>

<file path=ppt/tags/tag182.xml><?xml version="1.0" encoding="utf-8"?>
<p:tagLst xmlns:p="http://schemas.openxmlformats.org/presentationml/2006/main">
  <p:tag name="KSO_WM_FULL_TEXT_BEAUTIFY_COPY_ID" val="13320"/>
</p:tagLst>
</file>

<file path=ppt/tags/tag183.xml><?xml version="1.0" encoding="utf-8"?>
<p:tagLst xmlns:p="http://schemas.openxmlformats.org/presentationml/2006/main">
  <p:tag name="KSO_WM_FULL_TEXT_BEAUTIFY_COPY_ID" val="150995299"/>
</p:tagLst>
</file>

<file path=ppt/tags/tag184.xml><?xml version="1.0" encoding="utf-8"?>
<p:tagLst xmlns:p="http://schemas.openxmlformats.org/presentationml/2006/main">
  <p:tag name="KSO_WM_FULL_TEXT_BEAUTIFY_COPY_ID" val="73730"/>
  <p:tag name="KSO_WM_UNIT_PLACING_PICTURE_USER_VIEWPORT" val="{&quot;height&quot;:9432.4992125984245,&quot;width&quot;:13877.500787401576}"/>
</p:tagLst>
</file>

<file path=ppt/tags/tag185.xml><?xml version="1.0" encoding="utf-8"?>
<p:tagLst xmlns:p="http://schemas.openxmlformats.org/presentationml/2006/main">
  <p:tag name="KSO_WM_FULL_TEXT_BEAUTIFY_COPY_ID" val="6"/>
</p:tagLst>
</file>

<file path=ppt/tags/tag186.xml><?xml version="1.0" encoding="utf-8"?>
<p:tagLst xmlns:p="http://schemas.openxmlformats.org/presentationml/2006/main">
  <p:tag name="KSO_WM_FULL_TEXT_BEAUTIFY_COPY_ID" val="7"/>
</p:tagLst>
</file>

<file path=ppt/tags/tag187.xml><?xml version="1.0" encoding="utf-8"?>
<p:tagLst xmlns:p="http://schemas.openxmlformats.org/presentationml/2006/main">
  <p:tag name="KSO_WM_FULL_TEXT_BEAUTIFY_COPY_ID" val="8"/>
</p:tagLst>
</file>

<file path=ppt/tags/tag188.xml><?xml version="1.0" encoding="utf-8"?>
<p:tagLst xmlns:p="http://schemas.openxmlformats.org/presentationml/2006/main">
  <p:tag name="KSO_WM_FULL_TEXT_BEAUTIFY_COPY_ID" val="150995300"/>
</p:tagLst>
</file>

<file path=ppt/tags/tag189.xml><?xml version="1.0" encoding="utf-8"?>
<p:tagLst xmlns:p="http://schemas.openxmlformats.org/presentationml/2006/main">
  <p:tag name="KSO_WM_FULL_TEXT_BEAUTIFY_COPY_ID" val="69634"/>
</p:tagLst>
</file>

<file path=ppt/tags/tag19.xml><?xml version="1.0" encoding="utf-8"?>
<p:tagLst xmlns:p="http://schemas.openxmlformats.org/presentationml/2006/main">
  <p:tag name="KSO_WM_FULL_TEXT_BEAUTIFY_COPY_ID" val="150995366"/>
</p:tagLst>
</file>

<file path=ppt/tags/tag190.xml><?xml version="1.0" encoding="utf-8"?>
<p:tagLst xmlns:p="http://schemas.openxmlformats.org/presentationml/2006/main">
  <p:tag name="KSO_WM_FULL_TEXT_BEAUTIFY_COPY_ID" val="69635"/>
</p:tagLst>
</file>

<file path=ppt/tags/tag191.xml><?xml version="1.0" encoding="utf-8"?>
<p:tagLst xmlns:p="http://schemas.openxmlformats.org/presentationml/2006/main">
  <p:tag name="KSO_WM_FULL_TEXT_BEAUTIFY_COPY_ID" val="69636"/>
  <p:tag name="KSO_WM_UNIT_PLACING_PICTURE_USER_VIEWPORT" val="{&quot;height&quot;:5747.5007874015746,&quot;width&quot;:7152.4992125984254}"/>
</p:tagLst>
</file>

<file path=ppt/tags/tag192.xml><?xml version="1.0" encoding="utf-8"?>
<p:tagLst xmlns:p="http://schemas.openxmlformats.org/presentationml/2006/main">
  <p:tag name="KSO_WM_FULL_TEXT_BEAUTIFY_COPY_ID" val="150995296"/>
</p:tagLst>
</file>

<file path=ppt/tags/tag193.xml><?xml version="1.0" encoding="utf-8"?>
<p:tagLst xmlns:p="http://schemas.openxmlformats.org/presentationml/2006/main">
  <p:tag name="KSO_WM_FULL_TEXT_BEAUTIFY_COPY_ID" val="7172"/>
</p:tagLst>
</file>

<file path=ppt/tags/tag194.xml><?xml version="1.0" encoding="utf-8"?>
<p:tagLst xmlns:p="http://schemas.openxmlformats.org/presentationml/2006/main">
  <p:tag name="KSO_WM_FULL_TEXT_BEAUTIFY_COPY_ID" val="7173"/>
</p:tagLst>
</file>

<file path=ppt/tags/tag195.xml><?xml version="1.0" encoding="utf-8"?>
<p:tagLst xmlns:p="http://schemas.openxmlformats.org/presentationml/2006/main">
  <p:tag name="KSO_WM_FULL_TEXT_BEAUTIFY_COPY_ID" val="150995291"/>
</p:tagLst>
</file>

<file path=ppt/tags/tag196.xml><?xml version="1.0" encoding="utf-8"?>
<p:tagLst xmlns:p="http://schemas.openxmlformats.org/presentationml/2006/main">
  <p:tag name="KSO_WM_FULL_TEXT_BEAUTIFY_COPY_ID" val="506884"/>
</p:tagLst>
</file>

<file path=ppt/tags/tag197.xml><?xml version="1.0" encoding="utf-8"?>
<p:tagLst xmlns:p="http://schemas.openxmlformats.org/presentationml/2006/main">
  <p:tag name="KSO_WM_FULL_TEXT_BEAUTIFY_COPY_ID" val="506885"/>
</p:tagLst>
</file>

<file path=ppt/tags/tag198.xml><?xml version="1.0" encoding="utf-8"?>
<p:tagLst xmlns:p="http://schemas.openxmlformats.org/presentationml/2006/main">
  <p:tag name="KSO_WM_FULL_TEXT_BEAUTIFY_COPY_ID" val="506887"/>
</p:tagLst>
</file>

<file path=ppt/tags/tag199.xml><?xml version="1.0" encoding="utf-8"?>
<p:tagLst xmlns:p="http://schemas.openxmlformats.org/presentationml/2006/main">
  <p:tag name="KSO_WM_FULL_TEXT_BEAUTIFY_COPY_ID" val="506889"/>
</p:tagLst>
</file>

<file path=ppt/tags/tag2.xml><?xml version="1.0" encoding="utf-8"?>
<p:tagLst xmlns:p="http://schemas.openxmlformats.org/presentationml/2006/main">
  <p:tag name="KSO_WM_FULL_TEXT_BEAUTIFY_COPY_ID" val="3074"/>
</p:tagLst>
</file>

<file path=ppt/tags/tag20.xml><?xml version="1.0" encoding="utf-8"?>
<p:tagLst xmlns:p="http://schemas.openxmlformats.org/presentationml/2006/main">
  <p:tag name="KSO_WM_FULL_TEXT_BEAUTIFY_COPY_ID" val="18437"/>
</p:tagLst>
</file>

<file path=ppt/tags/tag200.xml><?xml version="1.0" encoding="utf-8"?>
<p:tagLst xmlns:p="http://schemas.openxmlformats.org/presentationml/2006/main">
  <p:tag name="KSO_WM_FULL_TEXT_BEAUTIFY_COPY_ID" val="506891"/>
</p:tagLst>
</file>

<file path=ppt/tags/tag201.xml><?xml version="1.0" encoding="utf-8"?>
<p:tagLst xmlns:p="http://schemas.openxmlformats.org/presentationml/2006/main">
  <p:tag name="KSO_WM_FULL_TEXT_BEAUTIFY_COPY_ID" val="506893"/>
</p:tagLst>
</file>

<file path=ppt/tags/tag202.xml><?xml version="1.0" encoding="utf-8"?>
<p:tagLst xmlns:p="http://schemas.openxmlformats.org/presentationml/2006/main">
  <p:tag name="KSO_WM_FULL_TEXT_BEAUTIFY_COPY_ID" val="150995288"/>
</p:tagLst>
</file>

<file path=ppt/tags/tag203.xml><?xml version="1.0" encoding="utf-8"?>
<p:tagLst xmlns:p="http://schemas.openxmlformats.org/presentationml/2006/main">
  <p:tag name="KSO_WM_FULL_TEXT_BEAUTIFY_COPY_ID" val="508932"/>
</p:tagLst>
</file>

<file path=ppt/tags/tag204.xml><?xml version="1.0" encoding="utf-8"?>
<p:tagLst xmlns:p="http://schemas.openxmlformats.org/presentationml/2006/main">
  <p:tag name="KSO_WM_FULL_TEXT_BEAUTIFY_COPY_ID" val="10245"/>
</p:tagLst>
</file>

<file path=ppt/tags/tag205.xml><?xml version="1.0" encoding="utf-8"?>
<p:tagLst xmlns:p="http://schemas.openxmlformats.org/presentationml/2006/main">
  <p:tag name="KSO_WM_FULL_TEXT_BEAUTIFY_COPY_ID" val="10247"/>
</p:tagLst>
</file>

<file path=ppt/tags/tag206.xml><?xml version="1.0" encoding="utf-8"?>
<p:tagLst xmlns:p="http://schemas.openxmlformats.org/presentationml/2006/main">
  <p:tag name="KSO_WM_FULL_TEXT_BEAUTIFY_COPY_ID" val="150995287"/>
</p:tagLst>
</file>

<file path=ppt/tags/tag207.xml><?xml version="1.0" encoding="utf-8"?>
<p:tagLst xmlns:p="http://schemas.openxmlformats.org/presentationml/2006/main">
  <p:tag name="KSO_WM_FULL_TEXT_BEAUTIFY_COPY_ID" val="70663"/>
</p:tagLst>
</file>

<file path=ppt/tags/tag208.xml><?xml version="1.0" encoding="utf-8"?>
<p:tagLst xmlns:p="http://schemas.openxmlformats.org/presentationml/2006/main">
  <p:tag name="KSO_WM_FULL_TEXT_BEAUTIFY_COPY_ID" val="70664"/>
</p:tagLst>
</file>

<file path=ppt/tags/tag209.xml><?xml version="1.0" encoding="utf-8"?>
<p:tagLst xmlns:p="http://schemas.openxmlformats.org/presentationml/2006/main">
  <p:tag name="KSO_WM_FULL_TEXT_BEAUTIFY_COPY_ID" val="10"/>
</p:tagLst>
</file>

<file path=ppt/tags/tag21.xml><?xml version="1.0" encoding="utf-8"?>
<p:tagLst xmlns:p="http://schemas.openxmlformats.org/presentationml/2006/main">
  <p:tag name="KSO_WM_FULL_TEXT_BEAUTIFY_COPY_ID" val="45059"/>
</p:tagLst>
</file>

<file path=ppt/tags/tag210.xml><?xml version="1.0" encoding="utf-8"?>
<p:tagLst xmlns:p="http://schemas.openxmlformats.org/presentationml/2006/main">
  <p:tag name="KSO_WM_FULL_TEXT_BEAUTIFY_COPY_ID" val="150995297"/>
</p:tagLst>
</file>

<file path=ppt/tags/tag211.xml><?xml version="1.0" encoding="utf-8"?>
<p:tagLst xmlns:p="http://schemas.openxmlformats.org/presentationml/2006/main">
  <p:tag name="KSO_WM_FULL_TEXT_BEAUTIFY_COPY_ID" val="75778"/>
</p:tagLst>
</file>

<file path=ppt/tags/tag212.xml><?xml version="1.0" encoding="utf-8"?>
<p:tagLst xmlns:p="http://schemas.openxmlformats.org/presentationml/2006/main">
  <p:tag name="KSO_WM_FULL_TEXT_BEAUTIFY_COPY_ID" val="75779"/>
</p:tagLst>
</file>

<file path=ppt/tags/tag213.xml><?xml version="1.0" encoding="utf-8"?>
<p:tagLst xmlns:p="http://schemas.openxmlformats.org/presentationml/2006/main">
  <p:tag name="KSO_WM_FULL_TEXT_BEAUTIFY_COPY_ID" val="33797"/>
</p:tagLst>
</file>

<file path=ppt/tags/tag214.xml><?xml version="1.0" encoding="utf-8"?>
<p:tagLst xmlns:p="http://schemas.openxmlformats.org/presentationml/2006/main">
  <p:tag name="KSO_WM_FULL_TEXT_BEAUTIFY_COPY_ID" val="150995229"/>
</p:tagLst>
</file>

<file path=ppt/tags/tag215.xml><?xml version="1.0" encoding="utf-8"?>
<p:tagLst xmlns:p="http://schemas.openxmlformats.org/presentationml/2006/main">
  <p:tag name="KSO_WM_FULL_TEXT_BEAUTIFY_COPY_ID" val="339995"/>
</p:tagLst>
</file>

<file path=ppt/tags/tag216.xml><?xml version="1.0" encoding="utf-8"?>
<p:tagLst xmlns:p="http://schemas.openxmlformats.org/presentationml/2006/main">
  <p:tag name="KSO_WM_FULL_TEXT_BEAUTIFY_COPY_ID" val="31751"/>
</p:tagLst>
</file>

<file path=ppt/tags/tag217.xml><?xml version="1.0" encoding="utf-8"?>
<p:tagLst xmlns:p="http://schemas.openxmlformats.org/presentationml/2006/main">
  <p:tag name="KSO_WM_FULL_TEXT_BEAUTIFY_COPY_ID" val="31753"/>
</p:tagLst>
</file>

<file path=ppt/tags/tag218.xml><?xml version="1.0" encoding="utf-8"?>
<p:tagLst xmlns:p="http://schemas.openxmlformats.org/presentationml/2006/main">
  <p:tag name="KSO_WM_FULL_TEXT_BEAUTIFY_COPY_ID" val="31754"/>
</p:tagLst>
</file>

<file path=ppt/tags/tag219.xml><?xml version="1.0" encoding="utf-8"?>
<p:tagLst xmlns:p="http://schemas.openxmlformats.org/presentationml/2006/main">
  <p:tag name="KSO_WM_FULL_TEXT_BEAUTIFY_COPY_ID" val="31755"/>
</p:tagLst>
</file>

<file path=ppt/tags/tag22.xml><?xml version="1.0" encoding="utf-8"?>
<p:tagLst xmlns:p="http://schemas.openxmlformats.org/presentationml/2006/main">
  <p:tag name="KSO_WM_FULL_TEXT_BEAUTIFY_COPY_ID" val="45060"/>
</p:tagLst>
</file>

<file path=ppt/tags/tag220.xml><?xml version="1.0" encoding="utf-8"?>
<p:tagLst xmlns:p="http://schemas.openxmlformats.org/presentationml/2006/main">
  <p:tag name="KSO_WM_FULL_TEXT_BEAUTIFY_COPY_ID" val="31756"/>
</p:tagLst>
</file>

<file path=ppt/tags/tag221.xml><?xml version="1.0" encoding="utf-8"?>
<p:tagLst xmlns:p="http://schemas.openxmlformats.org/presentationml/2006/main">
  <p:tag name="KSO_WM_FULL_TEXT_BEAUTIFY_COPY_ID" val="31757"/>
</p:tagLst>
</file>

<file path=ppt/tags/tag222.xml><?xml version="1.0" encoding="utf-8"?>
<p:tagLst xmlns:p="http://schemas.openxmlformats.org/presentationml/2006/main">
  <p:tag name="KSO_WM_FULL_TEXT_BEAUTIFY_COPY_ID" val="31758"/>
</p:tagLst>
</file>

<file path=ppt/tags/tag223.xml><?xml version="1.0" encoding="utf-8"?>
<p:tagLst xmlns:p="http://schemas.openxmlformats.org/presentationml/2006/main">
  <p:tag name="KSO_WM_FULL_TEXT_BEAUTIFY_COPY_ID" val="31759"/>
</p:tagLst>
</file>

<file path=ppt/tags/tag224.xml><?xml version="1.0" encoding="utf-8"?>
<p:tagLst xmlns:p="http://schemas.openxmlformats.org/presentationml/2006/main">
  <p:tag name="KSO_WM_FULL_TEXT_BEAUTIFY_COPY_ID" val="51235"/>
</p:tagLst>
</file>

<file path=ppt/tags/tag225.xml><?xml version="1.0" encoding="utf-8"?>
<p:tagLst xmlns:p="http://schemas.openxmlformats.org/presentationml/2006/main">
  <p:tag name="KSO_WM_FULL_TEXT_BEAUTIFY_COPY_ID" val="150995446"/>
</p:tagLst>
</file>

<file path=ppt/tags/tag226.xml><?xml version="1.0" encoding="utf-8"?>
<p:tagLst xmlns:p="http://schemas.openxmlformats.org/presentationml/2006/main">
  <p:tag name="KSO_WM_FULL_TEXT_BEAUTIFY_COPY_ID" val="32772"/>
  <p:tag name="KSO_WM_UNIT_PLACING_PICTURE_USER_VIEWPORT" val="{&quot;height&quot;:3671.25,&quot;width&quot;:3129.3755905511812}"/>
</p:tagLst>
</file>

<file path=ppt/tags/tag227.xml><?xml version="1.0" encoding="utf-8"?>
<p:tagLst xmlns:p="http://schemas.openxmlformats.org/presentationml/2006/main">
  <p:tag name="KSO_WM_FULL_TEXT_BEAUTIFY_COPY_ID" val="32774"/>
</p:tagLst>
</file>

<file path=ppt/tags/tag228.xml><?xml version="1.0" encoding="utf-8"?>
<p:tagLst xmlns:p="http://schemas.openxmlformats.org/presentationml/2006/main">
  <p:tag name="KSO_WM_FULL_TEXT_BEAUTIFY_COPY_ID" val="7"/>
</p:tagLst>
</file>

<file path=ppt/tags/tag229.xml><?xml version="1.0" encoding="utf-8"?>
<p:tagLst xmlns:p="http://schemas.openxmlformats.org/presentationml/2006/main">
  <p:tag name="KSO_WM_FULL_TEXT_BEAUTIFY_COPY_ID" val="32776"/>
</p:tagLst>
</file>

<file path=ppt/tags/tag23.xml><?xml version="1.0" encoding="utf-8"?>
<p:tagLst xmlns:p="http://schemas.openxmlformats.org/presentationml/2006/main">
  <p:tag name="KSO_WM_FULL_TEXT_BEAUTIFY_COPY_ID" val="49157"/>
</p:tagLst>
</file>

<file path=ppt/tags/tag230.xml><?xml version="1.0" encoding="utf-8"?>
<p:tagLst xmlns:p="http://schemas.openxmlformats.org/presentationml/2006/main">
  <p:tag name="KSO_WM_FULL_TEXT_BEAUTIFY_COPY_ID" val="150995447"/>
</p:tagLst>
</file>

<file path=ppt/tags/tag231.xml><?xml version="1.0" encoding="utf-8"?>
<p:tagLst xmlns:p="http://schemas.openxmlformats.org/presentationml/2006/main">
  <p:tag name="KSO_WM_FULL_TEXT_BEAUTIFY_COPY_ID" val="34818"/>
</p:tagLst>
</file>

<file path=ppt/tags/tag232.xml><?xml version="1.0" encoding="utf-8"?>
<p:tagLst xmlns:p="http://schemas.openxmlformats.org/presentationml/2006/main">
  <p:tag name="KSO_WM_FULL_TEXT_BEAUTIFY_COPY_ID" val="34819"/>
</p:tagLst>
</file>

<file path=ppt/tags/tag233.xml><?xml version="1.0" encoding="utf-8"?>
<p:tagLst xmlns:p="http://schemas.openxmlformats.org/presentationml/2006/main">
  <p:tag name="KSO_WM_FULL_TEXT_BEAUTIFY_COPY_ID" val="150995448"/>
</p:tagLst>
</file>

<file path=ppt/tags/tag234.xml><?xml version="1.0" encoding="utf-8"?>
<p:tagLst xmlns:p="http://schemas.openxmlformats.org/presentationml/2006/main">
  <p:tag name="KSO_WM_FULL_TEXT_BEAUTIFY_COPY_ID" val="38914"/>
  <p:tag name="KSO_WM_UNIT_PLACING_PICTURE_USER_VIEWPORT" val="{&quot;height&quot;:6435,&quot;width&quot;:10501.874409448819}"/>
</p:tagLst>
</file>

<file path=ppt/tags/tag235.xml><?xml version="1.0" encoding="utf-8"?>
<p:tagLst xmlns:p="http://schemas.openxmlformats.org/presentationml/2006/main">
  <p:tag name="KSO_WM_FULL_TEXT_BEAUTIFY_COPY_ID" val="5"/>
</p:tagLst>
</file>

<file path=ppt/tags/tag236.xml><?xml version="1.0" encoding="utf-8"?>
<p:tagLst xmlns:p="http://schemas.openxmlformats.org/presentationml/2006/main">
  <p:tag name="KSO_WM_FULL_TEXT_BEAUTIFY_COPY_ID" val="150995473"/>
</p:tagLst>
</file>

<file path=ppt/tags/tag237.xml><?xml version="1.0" encoding="utf-8"?>
<p:tagLst xmlns:p="http://schemas.openxmlformats.org/presentationml/2006/main">
  <p:tag name="KSO_WM_FULL_TEXT_BEAUTIFY_COPY_ID" val="27650"/>
  <p:tag name="KSO_WM_UNIT_PLACING_PICTURE_USER_VIEWPORT" val="{&quot;height&quot;:2833.1244094488188,&quot;width&quot;:2081.25}"/>
</p:tagLst>
</file>

<file path=ppt/tags/tag238.xml><?xml version="1.0" encoding="utf-8"?>
<p:tagLst xmlns:p="http://schemas.openxmlformats.org/presentationml/2006/main">
  <p:tag name="KSO_WM_FULL_TEXT_BEAUTIFY_COPY_ID" val="27651"/>
  <p:tag name="KSO_WM_UNIT_PLACING_PICTURE_USER_VIEWPORT" val="{&quot;height&quot;:2806.8744094488188,&quot;width&quot;:2506.8755905511812}"/>
</p:tagLst>
</file>

<file path=ppt/tags/tag239.xml><?xml version="1.0" encoding="utf-8"?>
<p:tagLst xmlns:p="http://schemas.openxmlformats.org/presentationml/2006/main">
  <p:tag name="KSO_WM_FULL_TEXT_BEAUTIFY_COPY_ID" val="27652"/>
  <p:tag name="KSO_WM_UNIT_PLACING_PICTURE_USER_VIEWPORT" val="{&quot;height&quot;:2840.6244094488188,&quot;width&quot;:2593.1255905511812}"/>
</p:tagLst>
</file>

<file path=ppt/tags/tag24.xml><?xml version="1.0" encoding="utf-8"?>
<p:tagLst xmlns:p="http://schemas.openxmlformats.org/presentationml/2006/main">
  <p:tag name="KSO_WM_FULL_TEXT_BEAUTIFY_COPY_ID" val="150995214"/>
</p:tagLst>
</file>

<file path=ppt/tags/tag240.xml><?xml version="1.0" encoding="utf-8"?>
<p:tagLst xmlns:p="http://schemas.openxmlformats.org/presentationml/2006/main">
  <p:tag name="KSO_WM_FULL_TEXT_BEAUTIFY_COPY_ID" val="27653"/>
  <p:tag name="KSO_WM_UNIT_PLACING_PICTURE_USER_VIEWPORT" val="{&quot;height&quot;:3009.3755905511812,&quot;width&quot;:2591.25}"/>
</p:tagLst>
</file>

<file path=ppt/tags/tag241.xml><?xml version="1.0" encoding="utf-8"?>
<p:tagLst xmlns:p="http://schemas.openxmlformats.org/presentationml/2006/main">
  <p:tag name="KSO_WM_FULL_TEXT_BEAUTIFY_COPY_ID" val="27654"/>
  <p:tag name="KSO_WM_UNIT_PLACING_PICTURE_USER_VIEWPORT" val="{&quot;height&quot;:3003.75,&quot;width&quot;:2553.75}"/>
</p:tagLst>
</file>

<file path=ppt/tags/tag242.xml><?xml version="1.0" encoding="utf-8"?>
<p:tagLst xmlns:p="http://schemas.openxmlformats.org/presentationml/2006/main">
  <p:tag name="KSO_WM_FULL_TEXT_BEAUTIFY_COPY_ID" val="27656"/>
  <p:tag name="KSO_WM_UNIT_PLACING_PICTURE_USER_VIEWPORT" val="{&quot;height&quot;:2851.8755905511812,&quot;width&quot;:2148.75}"/>
</p:tagLst>
</file>

<file path=ppt/tags/tag243.xml><?xml version="1.0" encoding="utf-8"?>
<p:tagLst xmlns:p="http://schemas.openxmlformats.org/presentationml/2006/main">
  <p:tag name="KSO_WM_FULL_TEXT_BEAUTIFY_COPY_ID" val="27657"/>
  <p:tag name="KSO_WM_UNIT_PLACING_PICTURE_USER_VIEWPORT" val="{&quot;height&quot;:2851.8755905511812,&quot;width&quot;:2191.8744094488188}"/>
</p:tagLst>
</file>

<file path=ppt/tags/tag244.xml><?xml version="1.0" encoding="utf-8"?>
<p:tagLst xmlns:p="http://schemas.openxmlformats.org/presentationml/2006/main">
  <p:tag name="KSO_WM_FULL_TEXT_BEAUTIFY_COPY_ID" val="27658"/>
  <p:tag name="KSO_WM_UNIT_PLACING_PICTURE_USER_VIEWPORT" val="{&quot;height&quot;:6106.8744094488184,&quot;width&quot;:3791.25}"/>
</p:tagLst>
</file>

<file path=ppt/tags/tag245.xml><?xml version="1.0" encoding="utf-8"?>
<p:tagLst xmlns:p="http://schemas.openxmlformats.org/presentationml/2006/main">
  <p:tag name="KSO_WM_FULL_TEXT_BEAUTIFY_COPY_ID" val="27659"/>
  <p:tag name="KSO_WM_UNIT_PLACING_PICTURE_USER_VIEWPORT" val="{&quot;height&quot;:2844.3744094488188,&quot;width&quot;:2176.8755905511812}"/>
</p:tagLst>
</file>

<file path=ppt/tags/tag246.xml><?xml version="1.0" encoding="utf-8"?>
<p:tagLst xmlns:p="http://schemas.openxmlformats.org/presentationml/2006/main">
  <p:tag name="KSO_WM_FULL_TEXT_BEAUTIFY_COPY_ID" val="27660"/>
  <p:tag name="KSO_WM_UNIT_PLACING_PICTURE_USER_VIEWPORT" val="{&quot;height&quot;:2988.75,&quot;width&quot;:2148.75}"/>
</p:tagLst>
</file>

<file path=ppt/tags/tag247.xml><?xml version="1.0" encoding="utf-8"?>
<p:tagLst xmlns:p="http://schemas.openxmlformats.org/presentationml/2006/main">
  <p:tag name="KSO_WM_FULL_TEXT_BEAUTIFY_COPY_ID" val="27661"/>
  <p:tag name="KSO_WM_UNIT_PLACING_PICTURE_USER_VIEWPORT" val="{&quot;height&quot;:2986.8755905511812,&quot;width&quot;:2191.8744094488188}"/>
</p:tagLst>
</file>

<file path=ppt/tags/tag248.xml><?xml version="1.0" encoding="utf-8"?>
<p:tagLst xmlns:p="http://schemas.openxmlformats.org/presentationml/2006/main">
  <p:tag name="KSO_WM_FULL_TEXT_BEAUTIFY_COPY_ID" val="150995445"/>
</p:tagLst>
</file>

<file path=ppt/tags/tag249.xml><?xml version="1.0" encoding="utf-8"?>
<p:tagLst xmlns:p="http://schemas.openxmlformats.org/presentationml/2006/main">
  <p:tag name="KSO_WM_FULL_TEXT_BEAUTIFY_COPY_ID" val="62466"/>
  <p:tag name="KSO_WM_UNIT_PLACING_PICTURE_USER_VIEWPORT" val="{&quot;height&quot;:7180,&quot;width&quot;:7180}"/>
</p:tagLst>
</file>

<file path=ppt/tags/tag25.xml><?xml version="1.0" encoding="utf-8"?>
<p:tagLst xmlns:p="http://schemas.openxmlformats.org/presentationml/2006/main">
  <p:tag name="KSO_WM_FULL_TEXT_BEAUTIFY_COPY_ID" val="21508"/>
</p:tagLst>
</file>

<file path=ppt/tags/tag250.xml><?xml version="1.0" encoding="utf-8"?>
<p:tagLst xmlns:p="http://schemas.openxmlformats.org/presentationml/2006/main">
  <p:tag name="KSO_WM_FULL_TEXT_BEAUTIFY_COPY_ID" val="62468"/>
</p:tagLst>
</file>

<file path=ppt/tags/tag251.xml><?xml version="1.0" encoding="utf-8"?>
<p:tagLst xmlns:p="http://schemas.openxmlformats.org/presentationml/2006/main">
  <p:tag name="KSO_WM_FULL_TEXT_BEAUTIFY_COPY_ID" val="150995230"/>
</p:tagLst>
</file>

<file path=ppt/tags/tag252.xml><?xml version="1.0" encoding="utf-8"?>
<p:tagLst xmlns:p="http://schemas.openxmlformats.org/presentationml/2006/main">
  <p:tag name="KSO_WPP_MARK_KEY" val="2c5bede4-b0f9-4c89-b934-9c02fba1c41f"/>
  <p:tag name="COMMONDATA" val="eyJoZGlkIjoiM2VmYjhkNTFmNjIxYjU4MzE1Zjg5Yjc1ZjkzZGU5ZWYifQ=="/>
</p:tagLst>
</file>

<file path=ppt/tags/tag26.xml><?xml version="1.0" encoding="utf-8"?>
<p:tagLst xmlns:p="http://schemas.openxmlformats.org/presentationml/2006/main">
  <p:tag name="KSO_WM_FULL_TEXT_BEAUTIFY_COPY_ID" val="21509"/>
</p:tagLst>
</file>

<file path=ppt/tags/tag27.xml><?xml version="1.0" encoding="utf-8"?>
<p:tagLst xmlns:p="http://schemas.openxmlformats.org/presentationml/2006/main">
  <p:tag name="KSO_WM_FULL_TEXT_BEAUTIFY_COPY_ID" val="49157"/>
</p:tagLst>
</file>

<file path=ppt/tags/tag28.xml><?xml version="1.0" encoding="utf-8"?>
<p:tagLst xmlns:p="http://schemas.openxmlformats.org/presentationml/2006/main">
  <p:tag name="KSO_WM_FULL_TEXT_BEAUTIFY_COPY_ID" val="150995305"/>
</p:tagLst>
</file>

<file path=ppt/tags/tag29.xml><?xml version="1.0" encoding="utf-8"?>
<p:tagLst xmlns:p="http://schemas.openxmlformats.org/presentationml/2006/main">
  <p:tag name="KSO_WM_FULL_TEXT_BEAUTIFY_COPY_ID" val="84995"/>
</p:tagLst>
</file>

<file path=ppt/tags/tag3.xml><?xml version="1.0" encoding="utf-8"?>
<p:tagLst xmlns:p="http://schemas.openxmlformats.org/presentationml/2006/main">
  <p:tag name="KSO_WM_FULL_TEXT_BEAUTIFY_COPY_ID" val="27650"/>
</p:tagLst>
</file>

<file path=ppt/tags/tag30.xml><?xml version="1.0" encoding="utf-8"?>
<p:tagLst xmlns:p="http://schemas.openxmlformats.org/presentationml/2006/main">
  <p:tag name="KSO_WM_FULL_TEXT_BEAUTIFY_COPY_ID" val="22536"/>
</p:tagLst>
</file>

<file path=ppt/tags/tag31.xml><?xml version="1.0" encoding="utf-8"?>
<p:tagLst xmlns:p="http://schemas.openxmlformats.org/presentationml/2006/main">
  <p:tag name="KSO_WM_FULL_TEXT_BEAUTIFY_COPY_ID" val="49157"/>
</p:tagLst>
</file>

<file path=ppt/tags/tag32.xml><?xml version="1.0" encoding="utf-8"?>
<p:tagLst xmlns:p="http://schemas.openxmlformats.org/presentationml/2006/main">
  <p:tag name="KSO_WM_FULL_TEXT_BEAUTIFY_COPY_ID" val="150995306"/>
</p:tagLst>
</file>

<file path=ppt/tags/tag33.xml><?xml version="1.0" encoding="utf-8"?>
<p:tagLst xmlns:p="http://schemas.openxmlformats.org/presentationml/2006/main">
  <p:tag name="KSO_WM_FULL_TEXT_BEAUTIFY_COPY_ID" val="48131"/>
</p:tagLst>
</file>

<file path=ppt/tags/tag34.xml><?xml version="1.0" encoding="utf-8"?>
<p:tagLst xmlns:p="http://schemas.openxmlformats.org/presentationml/2006/main">
  <p:tag name="KSO_WM_FULL_TEXT_BEAUTIFY_COPY_ID" val="48132"/>
</p:tagLst>
</file>

<file path=ppt/tags/tag35.xml><?xml version="1.0" encoding="utf-8"?>
<p:tagLst xmlns:p="http://schemas.openxmlformats.org/presentationml/2006/main">
  <p:tag name="KSO_WM_FULL_TEXT_BEAUTIFY_COPY_ID" val="150995202"/>
</p:tagLst>
</file>

<file path=ppt/tags/tag36.xml><?xml version="1.0" encoding="utf-8"?>
<p:tagLst xmlns:p="http://schemas.openxmlformats.org/presentationml/2006/main">
  <p:tag name="KSO_WM_FULL_TEXT_BEAUTIFY_COPY_ID" val="24578"/>
</p:tagLst>
</file>

<file path=ppt/tags/tag37.xml><?xml version="1.0" encoding="utf-8"?>
<p:tagLst xmlns:p="http://schemas.openxmlformats.org/presentationml/2006/main">
  <p:tag name="KSO_WM_FULL_TEXT_BEAUTIFY_COPY_ID" val="50179"/>
</p:tagLst>
</file>

<file path=ppt/tags/tag38.xml><?xml version="1.0" encoding="utf-8"?>
<p:tagLst xmlns:p="http://schemas.openxmlformats.org/presentationml/2006/main">
  <p:tag name="KSO_WM_FULL_TEXT_BEAUTIFY_COPY_ID" val="150995218"/>
</p:tagLst>
</file>

<file path=ppt/tags/tag39.xml><?xml version="1.0" encoding="utf-8"?>
<p:tagLst xmlns:p="http://schemas.openxmlformats.org/presentationml/2006/main">
  <p:tag name="KSO_WM_FULL_TEXT_BEAUTIFY_COPY_ID" val="51202"/>
</p:tagLst>
</file>

<file path=ppt/tags/tag4.xml><?xml version="1.0" encoding="utf-8"?>
<p:tagLst xmlns:p="http://schemas.openxmlformats.org/presentationml/2006/main">
  <p:tag name="KSO_WM_FULL_TEXT_BEAUTIFY_COPY_ID" val="3074"/>
</p:tagLst>
</file>

<file path=ppt/tags/tag40.xml><?xml version="1.0" encoding="utf-8"?>
<p:tagLst xmlns:p="http://schemas.openxmlformats.org/presentationml/2006/main">
  <p:tag name="KSO_WM_FULL_TEXT_BEAUTIFY_COPY_ID" val="38914"/>
</p:tagLst>
</file>

<file path=ppt/tags/tag41.xml><?xml version="1.0" encoding="utf-8"?>
<p:tagLst xmlns:p="http://schemas.openxmlformats.org/presentationml/2006/main">
  <p:tag name="KSO_WM_FULL_TEXT_BEAUTIFY_COPY_ID" val="150995219"/>
</p:tagLst>
</file>

<file path=ppt/tags/tag42.xml><?xml version="1.0" encoding="utf-8"?>
<p:tagLst xmlns:p="http://schemas.openxmlformats.org/presentationml/2006/main">
  <p:tag name="KSO_WM_FULL_TEXT_BEAUTIFY_COPY_ID" val="150995220"/>
</p:tagLst>
</file>

<file path=ppt/tags/tag43.xml><?xml version="1.0" encoding="utf-8"?>
<p:tagLst xmlns:p="http://schemas.openxmlformats.org/presentationml/2006/main">
  <p:tag name="KSO_WM_FULL_TEXT_BEAUTIFY_COPY_ID" val="55298"/>
</p:tagLst>
</file>

<file path=ppt/tags/tag44.xml><?xml version="1.0" encoding="utf-8"?>
<p:tagLst xmlns:p="http://schemas.openxmlformats.org/presentationml/2006/main">
  <p:tag name="KSO_WM_FULL_TEXT_BEAUTIFY_COPY_ID" val="150995221"/>
</p:tagLst>
</file>

<file path=ppt/tags/tag45.xml><?xml version="1.0" encoding="utf-8"?>
<p:tagLst xmlns:p="http://schemas.openxmlformats.org/presentationml/2006/main">
  <p:tag name="KSO_WM_FULL_TEXT_BEAUTIFY_COPY_ID" val="56322"/>
</p:tagLst>
</file>

<file path=ppt/tags/tag46.xml><?xml version="1.0" encoding="utf-8"?>
<p:tagLst xmlns:p="http://schemas.openxmlformats.org/presentationml/2006/main">
  <p:tag name="KSO_WM_FULL_TEXT_BEAUTIFY_COPY_ID" val="150995222"/>
</p:tagLst>
</file>

<file path=ppt/tags/tag47.xml><?xml version="1.0" encoding="utf-8"?>
<p:tagLst xmlns:p="http://schemas.openxmlformats.org/presentationml/2006/main">
  <p:tag name="KSO_WM_FULL_TEXT_BEAUTIFY_COPY_ID" val="60418"/>
  <p:tag name="KSO_WM_UNIT_PLACING_PICTURE_USER_VIEWPORT" val="{&quot;height&quot;:7180,&quot;width&quot;:7180}"/>
</p:tagLst>
</file>

<file path=ppt/tags/tag48.xml><?xml version="1.0" encoding="utf-8"?>
<p:tagLst xmlns:p="http://schemas.openxmlformats.org/presentationml/2006/main">
  <p:tag name="KSO_WM_FULL_TEXT_BEAUTIFY_COPY_ID" val="32773"/>
</p:tagLst>
</file>

<file path=ppt/tags/tag49.xml><?xml version="1.0" encoding="utf-8"?>
<p:tagLst xmlns:p="http://schemas.openxmlformats.org/presentationml/2006/main">
  <p:tag name="KSO_WM_FULL_TEXT_BEAUTIFY_COPY_ID" val="60420"/>
</p:tagLst>
</file>

<file path=ppt/tags/tag5.xml><?xml version="1.0" encoding="utf-8"?>
<p:tagLst xmlns:p="http://schemas.openxmlformats.org/presentationml/2006/main">
  <p:tag name="KSO_WM_FULL_TEXT_BEAUTIFY_COPY_ID" val="3074"/>
</p:tagLst>
</file>

<file path=ppt/tags/tag50.xml><?xml version="1.0" encoding="utf-8"?>
<p:tagLst xmlns:p="http://schemas.openxmlformats.org/presentationml/2006/main">
  <p:tag name="KSO_WM_FULL_TEXT_BEAUTIFY_COPY_ID" val="33797"/>
</p:tagLst>
</file>

<file path=ppt/tags/tag51.xml><?xml version="1.0" encoding="utf-8"?>
<p:tagLst xmlns:p="http://schemas.openxmlformats.org/presentationml/2006/main">
  <p:tag name="KSO_WM_FULL_TEXT_BEAUTIFY_COPY_ID" val="150995226"/>
</p:tagLst>
</file>

<file path=ppt/tags/tag52.xml><?xml version="1.0" encoding="utf-8"?>
<p:tagLst xmlns:p="http://schemas.openxmlformats.org/presentationml/2006/main">
  <p:tag name="KSO_WM_FULL_TEXT_BEAUTIFY_COPY_ID" val="58371"/>
</p:tagLst>
</file>

<file path=ppt/tags/tag53.xml><?xml version="1.0" encoding="utf-8"?>
<p:tagLst xmlns:p="http://schemas.openxmlformats.org/presentationml/2006/main">
  <p:tag name="KSO_WM_FULL_TEXT_BEAUTIFY_COPY_ID" val="58436"/>
</p:tagLst>
</file>

<file path=ppt/tags/tag54.xml><?xml version="1.0" encoding="utf-8"?>
<p:tagLst xmlns:p="http://schemas.openxmlformats.org/presentationml/2006/main">
  <p:tag name="KSO_WM_FULL_TEXT_BEAUTIFY_COPY_ID" val="58437"/>
</p:tagLst>
</file>

<file path=ppt/tags/tag55.xml><?xml version="1.0" encoding="utf-8"?>
<p:tagLst xmlns:p="http://schemas.openxmlformats.org/presentationml/2006/main">
  <p:tag name="KSO_WM_FULL_TEXT_BEAUTIFY_COPY_ID" val="58438"/>
</p:tagLst>
</file>

<file path=ppt/tags/tag56.xml><?xml version="1.0" encoding="utf-8"?>
<p:tagLst xmlns:p="http://schemas.openxmlformats.org/presentationml/2006/main">
  <p:tag name="KSO_WM_FULL_TEXT_BEAUTIFY_COPY_ID" val="58439"/>
</p:tagLst>
</file>

<file path=ppt/tags/tag57.xml><?xml version="1.0" encoding="utf-8"?>
<p:tagLst xmlns:p="http://schemas.openxmlformats.org/presentationml/2006/main">
  <p:tag name="KSO_WM_FULL_TEXT_BEAUTIFY_COPY_ID" val="58440"/>
</p:tagLst>
</file>

<file path=ppt/tags/tag58.xml><?xml version="1.0" encoding="utf-8"?>
<p:tagLst xmlns:p="http://schemas.openxmlformats.org/presentationml/2006/main">
  <p:tag name="KSO_WM_FULL_TEXT_BEAUTIFY_COPY_ID" val="58441"/>
</p:tagLst>
</file>

<file path=ppt/tags/tag59.xml><?xml version="1.0" encoding="utf-8"?>
<p:tagLst xmlns:p="http://schemas.openxmlformats.org/presentationml/2006/main">
  <p:tag name="KSO_WM_FULL_TEXT_BEAUTIFY_COPY_ID" val="58442"/>
</p:tagLst>
</file>

<file path=ppt/tags/tag6.xml><?xml version="1.0" encoding="utf-8"?>
<p:tagLst xmlns:p="http://schemas.openxmlformats.org/presentationml/2006/main">
  <p:tag name="KSO_WM_FULL_TEXT_BEAUTIFY_COPY_ID" val="27650"/>
</p:tagLst>
</file>

<file path=ppt/tags/tag60.xml><?xml version="1.0" encoding="utf-8"?>
<p:tagLst xmlns:p="http://schemas.openxmlformats.org/presentationml/2006/main">
  <p:tag name="KSO_WM_FULL_TEXT_BEAUTIFY_COPY_ID" val="58443"/>
</p:tagLst>
</file>

<file path=ppt/tags/tag61.xml><?xml version="1.0" encoding="utf-8"?>
<p:tagLst xmlns:p="http://schemas.openxmlformats.org/presentationml/2006/main">
  <p:tag name="KSO_WM_FULL_TEXT_BEAUTIFY_COPY_ID" val="58444"/>
</p:tagLst>
</file>

<file path=ppt/tags/tag62.xml><?xml version="1.0" encoding="utf-8"?>
<p:tagLst xmlns:p="http://schemas.openxmlformats.org/presentationml/2006/main">
  <p:tag name="KSO_WM_FULL_TEXT_BEAUTIFY_COPY_ID" val="58445"/>
</p:tagLst>
</file>

<file path=ppt/tags/tag63.xml><?xml version="1.0" encoding="utf-8"?>
<p:tagLst xmlns:p="http://schemas.openxmlformats.org/presentationml/2006/main">
  <p:tag name="KSO_WM_FULL_TEXT_BEAUTIFY_COPY_ID" val="58446"/>
</p:tagLst>
</file>

<file path=ppt/tags/tag64.xml><?xml version="1.0" encoding="utf-8"?>
<p:tagLst xmlns:p="http://schemas.openxmlformats.org/presentationml/2006/main">
  <p:tag name="KSO_WM_FULL_TEXT_BEAUTIFY_COPY_ID" val="58447"/>
</p:tagLst>
</file>

<file path=ppt/tags/tag65.xml><?xml version="1.0" encoding="utf-8"?>
<p:tagLst xmlns:p="http://schemas.openxmlformats.org/presentationml/2006/main">
  <p:tag name="KSO_WM_FULL_TEXT_BEAUTIFY_COPY_ID" val="58373"/>
</p:tagLst>
</file>

<file path=ppt/tags/tag66.xml><?xml version="1.0" encoding="utf-8"?>
<p:tagLst xmlns:p="http://schemas.openxmlformats.org/presentationml/2006/main">
  <p:tag name="KSO_WM_FULL_TEXT_BEAUTIFY_COPY_ID" val="58374"/>
</p:tagLst>
</file>

<file path=ppt/tags/tag67.xml><?xml version="1.0" encoding="utf-8"?>
<p:tagLst xmlns:p="http://schemas.openxmlformats.org/presentationml/2006/main">
  <p:tag name="KSO_WM_FULL_TEXT_BEAUTIFY_COPY_ID" val="58375"/>
</p:tagLst>
</file>

<file path=ppt/tags/tag68.xml><?xml version="1.0" encoding="utf-8"?>
<p:tagLst xmlns:p="http://schemas.openxmlformats.org/presentationml/2006/main">
  <p:tag name="KSO_WM_FULL_TEXT_BEAUTIFY_COPY_ID" val="58376"/>
</p:tagLst>
</file>

<file path=ppt/tags/tag69.xml><?xml version="1.0" encoding="utf-8"?>
<p:tagLst xmlns:p="http://schemas.openxmlformats.org/presentationml/2006/main">
  <p:tag name="KSO_WM_FULL_TEXT_BEAUTIFY_COPY_ID" val="58377"/>
</p:tagLst>
</file>

<file path=ppt/tags/tag7.xml><?xml version="1.0" encoding="utf-8"?>
<p:tagLst xmlns:p="http://schemas.openxmlformats.org/presentationml/2006/main">
  <p:tag name="KSO_WM_FULL_TEXT_BEAUTIFY_COPY_ID" val="41986"/>
  <p:tag name="KSO_WM_UNIT_PLACING_PICTURE_USER_VIEWPORT" val="{&quot;height&quot;:7180,&quot;width&quot;:7180}"/>
</p:tagLst>
</file>

<file path=ppt/tags/tag70.xml><?xml version="1.0" encoding="utf-8"?>
<p:tagLst xmlns:p="http://schemas.openxmlformats.org/presentationml/2006/main">
  <p:tag name="KSO_WM_FULL_TEXT_BEAUTIFY_COPY_ID" val="58424"/>
</p:tagLst>
</file>

<file path=ppt/tags/tag71.xml><?xml version="1.0" encoding="utf-8"?>
<p:tagLst xmlns:p="http://schemas.openxmlformats.org/presentationml/2006/main">
  <p:tag name="KSO_WM_FULL_TEXT_BEAUTIFY_COPY_ID" val="58425"/>
</p:tagLst>
</file>

<file path=ppt/tags/tag72.xml><?xml version="1.0" encoding="utf-8"?>
<p:tagLst xmlns:p="http://schemas.openxmlformats.org/presentationml/2006/main">
  <p:tag name="KSO_WM_FULL_TEXT_BEAUTIFY_COPY_ID" val="58426"/>
</p:tagLst>
</file>

<file path=ppt/tags/tag73.xml><?xml version="1.0" encoding="utf-8"?>
<p:tagLst xmlns:p="http://schemas.openxmlformats.org/presentationml/2006/main">
  <p:tag name="KSO_WM_FULL_TEXT_BEAUTIFY_COPY_ID" val="58427"/>
</p:tagLst>
</file>

<file path=ppt/tags/tag74.xml><?xml version="1.0" encoding="utf-8"?>
<p:tagLst xmlns:p="http://schemas.openxmlformats.org/presentationml/2006/main">
  <p:tag name="KSO_WM_FULL_TEXT_BEAUTIFY_COPY_ID" val="58428"/>
</p:tagLst>
</file>

<file path=ppt/tags/tag75.xml><?xml version="1.0" encoding="utf-8"?>
<p:tagLst xmlns:p="http://schemas.openxmlformats.org/presentationml/2006/main">
  <p:tag name="KSO_WM_FULL_TEXT_BEAUTIFY_COPY_ID" val="58429"/>
</p:tagLst>
</file>

<file path=ppt/tags/tag76.xml><?xml version="1.0" encoding="utf-8"?>
<p:tagLst xmlns:p="http://schemas.openxmlformats.org/presentationml/2006/main">
  <p:tag name="KSO_WM_FULL_TEXT_BEAUTIFY_COPY_ID" val="58430"/>
</p:tagLst>
</file>

<file path=ppt/tags/tag77.xml><?xml version="1.0" encoding="utf-8"?>
<p:tagLst xmlns:p="http://schemas.openxmlformats.org/presentationml/2006/main">
  <p:tag name="KSO_WM_FULL_TEXT_BEAUTIFY_COPY_ID" val="58431"/>
</p:tagLst>
</file>

<file path=ppt/tags/tag78.xml><?xml version="1.0" encoding="utf-8"?>
<p:tagLst xmlns:p="http://schemas.openxmlformats.org/presentationml/2006/main">
  <p:tag name="KSO_WM_FULL_TEXT_BEAUTIFY_COPY_ID" val="58432"/>
</p:tagLst>
</file>

<file path=ppt/tags/tag79.xml><?xml version="1.0" encoding="utf-8"?>
<p:tagLst xmlns:p="http://schemas.openxmlformats.org/presentationml/2006/main">
  <p:tag name="KSO_WM_FULL_TEXT_BEAUTIFY_COPY_ID" val="58433"/>
</p:tagLst>
</file>

<file path=ppt/tags/tag8.xml><?xml version="1.0" encoding="utf-8"?>
<p:tagLst xmlns:p="http://schemas.openxmlformats.org/presentationml/2006/main">
  <p:tag name="KSO_WM_FULL_TEXT_BEAUTIFY_COPY_ID" val="41988"/>
</p:tagLst>
</file>

<file path=ppt/tags/tag80.xml><?xml version="1.0" encoding="utf-8"?>
<p:tagLst xmlns:p="http://schemas.openxmlformats.org/presentationml/2006/main">
  <p:tag name="KSO_WM_FULL_TEXT_BEAUTIFY_COPY_ID" val="58434"/>
</p:tagLst>
</file>

<file path=ppt/tags/tag81.xml><?xml version="1.0" encoding="utf-8"?>
<p:tagLst xmlns:p="http://schemas.openxmlformats.org/presentationml/2006/main">
  <p:tag name="KSO_WM_FULL_TEXT_BEAUTIFY_COPY_ID" val="58435"/>
</p:tagLst>
</file>

<file path=ppt/tags/tag82.xml><?xml version="1.0" encoding="utf-8"?>
<p:tagLst xmlns:p="http://schemas.openxmlformats.org/presentationml/2006/main">
  <p:tag name="KSO_WM_FULL_TEXT_BEAUTIFY_COPY_ID" val="58412"/>
</p:tagLst>
</file>

<file path=ppt/tags/tag83.xml><?xml version="1.0" encoding="utf-8"?>
<p:tagLst xmlns:p="http://schemas.openxmlformats.org/presentationml/2006/main">
  <p:tag name="KSO_WM_FULL_TEXT_BEAUTIFY_COPY_ID" val="58413"/>
</p:tagLst>
</file>

<file path=ppt/tags/tag84.xml><?xml version="1.0" encoding="utf-8"?>
<p:tagLst xmlns:p="http://schemas.openxmlformats.org/presentationml/2006/main">
  <p:tag name="KSO_WM_FULL_TEXT_BEAUTIFY_COPY_ID" val="58414"/>
</p:tagLst>
</file>

<file path=ppt/tags/tag85.xml><?xml version="1.0" encoding="utf-8"?>
<p:tagLst xmlns:p="http://schemas.openxmlformats.org/presentationml/2006/main">
  <p:tag name="KSO_WM_FULL_TEXT_BEAUTIFY_COPY_ID" val="58415"/>
</p:tagLst>
</file>

<file path=ppt/tags/tag86.xml><?xml version="1.0" encoding="utf-8"?>
<p:tagLst xmlns:p="http://schemas.openxmlformats.org/presentationml/2006/main">
  <p:tag name="KSO_WM_FULL_TEXT_BEAUTIFY_COPY_ID" val="58416"/>
</p:tagLst>
</file>

<file path=ppt/tags/tag87.xml><?xml version="1.0" encoding="utf-8"?>
<p:tagLst xmlns:p="http://schemas.openxmlformats.org/presentationml/2006/main">
  <p:tag name="KSO_WM_FULL_TEXT_BEAUTIFY_COPY_ID" val="58417"/>
</p:tagLst>
</file>

<file path=ppt/tags/tag88.xml><?xml version="1.0" encoding="utf-8"?>
<p:tagLst xmlns:p="http://schemas.openxmlformats.org/presentationml/2006/main">
  <p:tag name="KSO_WM_FULL_TEXT_BEAUTIFY_COPY_ID" val="58418"/>
</p:tagLst>
</file>

<file path=ppt/tags/tag89.xml><?xml version="1.0" encoding="utf-8"?>
<p:tagLst xmlns:p="http://schemas.openxmlformats.org/presentationml/2006/main">
  <p:tag name="KSO_WM_FULL_TEXT_BEAUTIFY_COPY_ID" val="58419"/>
</p:tagLst>
</file>

<file path=ppt/tags/tag9.xml><?xml version="1.0" encoding="utf-8"?>
<p:tagLst xmlns:p="http://schemas.openxmlformats.org/presentationml/2006/main">
  <p:tag name="KSO_WM_FULL_TEXT_BEAUTIFY_COPY_ID" val="150995200"/>
</p:tagLst>
</file>

<file path=ppt/tags/tag90.xml><?xml version="1.0" encoding="utf-8"?>
<p:tagLst xmlns:p="http://schemas.openxmlformats.org/presentationml/2006/main">
  <p:tag name="KSO_WM_FULL_TEXT_BEAUTIFY_COPY_ID" val="58420"/>
</p:tagLst>
</file>

<file path=ppt/tags/tag91.xml><?xml version="1.0" encoding="utf-8"?>
<p:tagLst xmlns:p="http://schemas.openxmlformats.org/presentationml/2006/main">
  <p:tag name="KSO_WM_FULL_TEXT_BEAUTIFY_COPY_ID" val="58421"/>
</p:tagLst>
</file>

<file path=ppt/tags/tag92.xml><?xml version="1.0" encoding="utf-8"?>
<p:tagLst xmlns:p="http://schemas.openxmlformats.org/presentationml/2006/main">
  <p:tag name="KSO_WM_FULL_TEXT_BEAUTIFY_COPY_ID" val="58422"/>
</p:tagLst>
</file>

<file path=ppt/tags/tag93.xml><?xml version="1.0" encoding="utf-8"?>
<p:tagLst xmlns:p="http://schemas.openxmlformats.org/presentationml/2006/main">
  <p:tag name="KSO_WM_FULL_TEXT_BEAUTIFY_COPY_ID" val="58423"/>
</p:tagLst>
</file>

<file path=ppt/tags/tag94.xml><?xml version="1.0" encoding="utf-8"?>
<p:tagLst xmlns:p="http://schemas.openxmlformats.org/presentationml/2006/main">
  <p:tag name="KSO_WM_FULL_TEXT_BEAUTIFY_COPY_ID" val="58400"/>
</p:tagLst>
</file>

<file path=ppt/tags/tag95.xml><?xml version="1.0" encoding="utf-8"?>
<p:tagLst xmlns:p="http://schemas.openxmlformats.org/presentationml/2006/main">
  <p:tag name="KSO_WM_FULL_TEXT_BEAUTIFY_COPY_ID" val="58401"/>
</p:tagLst>
</file>

<file path=ppt/tags/tag96.xml><?xml version="1.0" encoding="utf-8"?>
<p:tagLst xmlns:p="http://schemas.openxmlformats.org/presentationml/2006/main">
  <p:tag name="KSO_WM_FULL_TEXT_BEAUTIFY_COPY_ID" val="58402"/>
</p:tagLst>
</file>

<file path=ppt/tags/tag97.xml><?xml version="1.0" encoding="utf-8"?>
<p:tagLst xmlns:p="http://schemas.openxmlformats.org/presentationml/2006/main">
  <p:tag name="KSO_WM_FULL_TEXT_BEAUTIFY_COPY_ID" val="58403"/>
</p:tagLst>
</file>

<file path=ppt/tags/tag98.xml><?xml version="1.0" encoding="utf-8"?>
<p:tagLst xmlns:p="http://schemas.openxmlformats.org/presentationml/2006/main">
  <p:tag name="KSO_WM_FULL_TEXT_BEAUTIFY_COPY_ID" val="58404"/>
</p:tagLst>
</file>

<file path=ppt/tags/tag99.xml><?xml version="1.0" encoding="utf-8"?>
<p:tagLst xmlns:p="http://schemas.openxmlformats.org/presentationml/2006/main">
  <p:tag name="KSO_WM_FULL_TEXT_BEAUTIFY_COPY_ID" val="58405"/>
</p:tagLst>
</file>

<file path=ppt/theme/theme1.xml><?xml version="1.0" encoding="utf-8"?>
<a:theme xmlns:a="http://schemas.openxmlformats.org/drawingml/2006/main" name="Offic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4561</Words>
  <Application>WPS 演示</Application>
  <PresentationFormat>全屏显示(4:3)</PresentationFormat>
  <Paragraphs>383</Paragraphs>
  <Slides>38</Slides>
  <Notes>37</Notes>
  <HiddenSlides>1</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38</vt:i4>
      </vt:variant>
    </vt:vector>
  </HeadingPairs>
  <TitlesOfParts>
    <vt:vector size="58" baseType="lpstr">
      <vt:lpstr>Arial</vt:lpstr>
      <vt:lpstr>宋体</vt:lpstr>
      <vt:lpstr>Wingdings</vt:lpstr>
      <vt:lpstr>微软雅黑</vt:lpstr>
      <vt:lpstr>楷体_GB2312</vt:lpstr>
      <vt:lpstr>新宋体</vt:lpstr>
      <vt:lpstr>汉仪书宋一简</vt:lpstr>
      <vt:lpstr>黑体</vt:lpstr>
      <vt:lpstr>Times New Roman</vt:lpstr>
      <vt:lpstr>Symbol</vt:lpstr>
      <vt:lpstr>Tahoma</vt:lpstr>
      <vt:lpstr>Arial Unicode MS</vt:lpstr>
      <vt:lpstr>汉仪中黑简</vt:lpstr>
      <vt:lpstr>Calibri</vt:lpstr>
      <vt:lpstr>MS PGothic</vt:lpstr>
      <vt:lpstr>Marlett</vt:lpstr>
      <vt:lpstr>隶书</vt:lpstr>
      <vt:lpstr>Courier New</vt:lpstr>
      <vt:lpstr>Office</vt:lpstr>
      <vt:lpstr>1_Office</vt:lpstr>
      <vt:lpstr>实 验 一 质粒DNA的提取及鉴定 </vt:lpstr>
      <vt:lpstr>实 验 目 的 </vt:lpstr>
      <vt:lpstr>实验原理 </vt:lpstr>
      <vt:lpstr>质粒提取的常用方法 </vt:lpstr>
      <vt:lpstr>碱裂解法分离质粒DNA</vt:lpstr>
      <vt:lpstr>实验材料 </vt:lpstr>
      <vt:lpstr>实验材料 </vt:lpstr>
      <vt:lpstr>实验步骤</vt:lpstr>
      <vt:lpstr>1、细菌培养和收集 </vt:lpstr>
      <vt:lpstr>2、细菌裂解及质粒DNA提取</vt:lpstr>
      <vt:lpstr>3、质粒DNA的纯化（去除杂蛋白） </vt:lpstr>
      <vt:lpstr>4、质粒的浓缩 </vt:lpstr>
      <vt:lpstr>5、质粒的溶解和保存 </vt:lpstr>
      <vt:lpstr>实验关键点 </vt:lpstr>
      <vt:lpstr>样品保存 </vt:lpstr>
      <vt:lpstr>实验安排 </vt:lpstr>
      <vt:lpstr>思考题</vt:lpstr>
      <vt:lpstr>PowerPoint 演示文稿</vt:lpstr>
      <vt:lpstr>PowerPoint 演示文稿</vt:lpstr>
      <vt:lpstr>碱解法：  </vt:lpstr>
      <vt:lpstr>溶液成分及用途</vt:lpstr>
      <vt:lpstr>溶液成分及用途</vt:lpstr>
      <vt:lpstr>溶液成分及用途</vt:lpstr>
      <vt:lpstr>质粒（原核载体） </vt:lpstr>
      <vt:lpstr>表达载体部分序列</vt:lpstr>
      <vt:lpstr>质粒（真核载体） </vt:lpstr>
      <vt:lpstr>质粒图谱的阅读</vt:lpstr>
      <vt:lpstr>分子克隆载体 </vt:lpstr>
      <vt:lpstr>载体应具备的条件 </vt:lpstr>
      <vt:lpstr>按功能分类</vt:lpstr>
      <vt:lpstr>选择标记</vt:lpstr>
      <vt:lpstr>问题与讨论 </vt:lpstr>
      <vt:lpstr>分子生物学的三大原则 </vt:lpstr>
      <vt:lpstr>分子生物学的三大主要研究领域 </vt:lpstr>
      <vt:lpstr>PowerPoint 演示文稿</vt:lpstr>
      <vt:lpstr>基因组编辑技术 </vt:lpstr>
      <vt:lpstr>实验设备精密，检测仪器复杂 </vt:lpstr>
      <vt:lpstr>下 次 实 验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253</cp:revision>
  <dcterms:created xsi:type="dcterms:W3CDTF">2017-03-05T15:14:00Z</dcterms:created>
  <dcterms:modified xsi:type="dcterms:W3CDTF">2023-02-17T09:15:12Z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2052-11.1.0.13703</vt:lpwstr>
  </property>
  <property fmtid="{D5CDD505-2E9C-101B-9397-08002B2CF9AE}" pid="4" name="ICV">
    <vt:lpwstr>C334B95E67E44B51A3858F7C0A76C6E1</vt:lpwstr>
  </property>
</Properties>
</file>